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5" r:id="rId26"/>
    <p:sldId id="286" r:id="rId27"/>
    <p:sldId id="287" r:id="rId28"/>
    <p:sldId id="288" r:id="rId29"/>
    <p:sldId id="300" r:id="rId30"/>
    <p:sldId id="301" r:id="rId31"/>
    <p:sldId id="302" r:id="rId32"/>
    <p:sldId id="319" r:id="rId33"/>
  </p:sldIdLst>
  <p:sldSz cx="12192000" cy="6858000"/>
  <p:notesSz cx="12192000" cy="6858000"/>
  <p:embeddedFontLst>
    <p:embeddedFont>
      <p:font typeface="Arial" panose="020B0604020202020204" pitchFamily="34" charset="0"/>
      <p:regular r:id="rId34"/>
    </p:embeddedFont>
    <p:embeddedFont>
      <p:font typeface="Comic Sans MS" panose="030F0702030302020204" pitchFamily="66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Corbel" panose="020B0503020204020204" pitchFamily="34" charset="0"/>
      <p:regular r:id="rId43"/>
      <p:bold r:id="rId44"/>
      <p:italic r:id="rId45"/>
      <p:boldItalic r:id="rId46"/>
    </p:embeddedFont>
    <p:embeddedFont>
      <p:font typeface="Microsoft Sans Serif" panose="020B0604020202020204" pitchFamily="34" charset="0"/>
      <p:regular r:id="rId47"/>
    </p:embeddedFont>
    <p:embeddedFont>
      <p:font typeface="Symbol" panose="05050102010706020507" pitchFamily="18" charset="2"/>
      <p:regular r:id="rId48"/>
      <p:italic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Times New Roman" panose="02020603050405020304" pitchFamily="18" charset="0"/>
      <p:regular r:id="rId52"/>
      <p:italic r:id="rId53"/>
    </p:embeddedFont>
    <p:embeddedFont>
      <p:font typeface="Trebuchet MS" panose="020B0603020202020204" pitchFamily="34" charset="0"/>
      <p:regular r:id="rId54"/>
      <p:bold r:id="rId55"/>
      <p:italic r:id="rId56"/>
      <p:boldItalic r:id="rId57"/>
    </p:embeddedFont>
    <p:embeddedFont>
      <p:font typeface="Wingdings" panose="05000000000000000000" pitchFamily="2" charset="2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40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en Scerri" userId="55cb7fc9-28b9-4724-a249-160cf577d75d" providerId="ADAL" clId="{05E0C40F-61A1-46FA-ACA8-36FC5804E3C2}"/>
    <pc:docChg chg="modSld">
      <pc:chgData name="Daren Scerri" userId="55cb7fc9-28b9-4724-a249-160cf577d75d" providerId="ADAL" clId="{05E0C40F-61A1-46FA-ACA8-36FC5804E3C2}" dt="2019-12-03T07:55:03.228" v="18" actId="14100"/>
      <pc:docMkLst>
        <pc:docMk/>
      </pc:docMkLst>
      <pc:sldChg chg="modSp">
        <pc:chgData name="Daren Scerri" userId="55cb7fc9-28b9-4724-a249-160cf577d75d" providerId="ADAL" clId="{05E0C40F-61A1-46FA-ACA8-36FC5804E3C2}" dt="2019-12-03T07:53:42.990" v="0" actId="14100"/>
        <pc:sldMkLst>
          <pc:docMk/>
          <pc:sldMk cId="0" sldId="272"/>
        </pc:sldMkLst>
        <pc:spChg chg="mod">
          <ac:chgData name="Daren Scerri" userId="55cb7fc9-28b9-4724-a249-160cf577d75d" providerId="ADAL" clId="{05E0C40F-61A1-46FA-ACA8-36FC5804E3C2}" dt="2019-12-03T07:53:42.990" v="0" actId="14100"/>
          <ac:spMkLst>
            <pc:docMk/>
            <pc:sldMk cId="0" sldId="272"/>
            <ac:spMk id="4" creationId="{00000000-0000-0000-0000-000000000000}"/>
          </ac:spMkLst>
        </pc:spChg>
      </pc:sldChg>
      <pc:sldChg chg="modSp">
        <pc:chgData name="Daren Scerri" userId="55cb7fc9-28b9-4724-a249-160cf577d75d" providerId="ADAL" clId="{05E0C40F-61A1-46FA-ACA8-36FC5804E3C2}" dt="2019-12-03T07:53:48.048" v="1" actId="14100"/>
        <pc:sldMkLst>
          <pc:docMk/>
          <pc:sldMk cId="0" sldId="274"/>
        </pc:sldMkLst>
        <pc:spChg chg="mod">
          <ac:chgData name="Daren Scerri" userId="55cb7fc9-28b9-4724-a249-160cf577d75d" providerId="ADAL" clId="{05E0C40F-61A1-46FA-ACA8-36FC5804E3C2}" dt="2019-12-03T07:53:48.048" v="1" actId="14100"/>
          <ac:spMkLst>
            <pc:docMk/>
            <pc:sldMk cId="0" sldId="274"/>
            <ac:spMk id="2" creationId="{00000000-0000-0000-0000-000000000000}"/>
          </ac:spMkLst>
        </pc:spChg>
      </pc:sldChg>
      <pc:sldChg chg="modSp">
        <pc:chgData name="Daren Scerri" userId="55cb7fc9-28b9-4724-a249-160cf577d75d" providerId="ADAL" clId="{05E0C40F-61A1-46FA-ACA8-36FC5804E3C2}" dt="2019-12-03T07:53:52.374" v="2" actId="14100"/>
        <pc:sldMkLst>
          <pc:docMk/>
          <pc:sldMk cId="0" sldId="275"/>
        </pc:sldMkLst>
        <pc:spChg chg="mod">
          <ac:chgData name="Daren Scerri" userId="55cb7fc9-28b9-4724-a249-160cf577d75d" providerId="ADAL" clId="{05E0C40F-61A1-46FA-ACA8-36FC5804E3C2}" dt="2019-12-03T07:53:52.374" v="2" actId="14100"/>
          <ac:spMkLst>
            <pc:docMk/>
            <pc:sldMk cId="0" sldId="275"/>
            <ac:spMk id="2" creationId="{00000000-0000-0000-0000-000000000000}"/>
          </ac:spMkLst>
        </pc:spChg>
      </pc:sldChg>
      <pc:sldChg chg="modSp">
        <pc:chgData name="Daren Scerri" userId="55cb7fc9-28b9-4724-a249-160cf577d75d" providerId="ADAL" clId="{05E0C40F-61A1-46FA-ACA8-36FC5804E3C2}" dt="2019-12-03T07:53:58.461" v="3" actId="1076"/>
        <pc:sldMkLst>
          <pc:docMk/>
          <pc:sldMk cId="0" sldId="276"/>
        </pc:sldMkLst>
        <pc:spChg chg="mod">
          <ac:chgData name="Daren Scerri" userId="55cb7fc9-28b9-4724-a249-160cf577d75d" providerId="ADAL" clId="{05E0C40F-61A1-46FA-ACA8-36FC5804E3C2}" dt="2019-12-03T07:53:58.461" v="3" actId="1076"/>
          <ac:spMkLst>
            <pc:docMk/>
            <pc:sldMk cId="0" sldId="276"/>
            <ac:spMk id="2" creationId="{00000000-0000-0000-0000-000000000000}"/>
          </ac:spMkLst>
        </pc:spChg>
      </pc:sldChg>
      <pc:sldChg chg="modSp">
        <pc:chgData name="Daren Scerri" userId="55cb7fc9-28b9-4724-a249-160cf577d75d" providerId="ADAL" clId="{05E0C40F-61A1-46FA-ACA8-36FC5804E3C2}" dt="2019-12-03T07:54:12.960" v="4" actId="14100"/>
        <pc:sldMkLst>
          <pc:docMk/>
          <pc:sldMk cId="0" sldId="282"/>
        </pc:sldMkLst>
        <pc:spChg chg="mod">
          <ac:chgData name="Daren Scerri" userId="55cb7fc9-28b9-4724-a249-160cf577d75d" providerId="ADAL" clId="{05E0C40F-61A1-46FA-ACA8-36FC5804E3C2}" dt="2019-12-03T07:54:12.960" v="4" actId="14100"/>
          <ac:spMkLst>
            <pc:docMk/>
            <pc:sldMk cId="0" sldId="282"/>
            <ac:spMk id="2" creationId="{00000000-0000-0000-0000-000000000000}"/>
          </ac:spMkLst>
        </pc:spChg>
      </pc:sldChg>
      <pc:sldChg chg="modSp">
        <pc:chgData name="Daren Scerri" userId="55cb7fc9-28b9-4724-a249-160cf577d75d" providerId="ADAL" clId="{05E0C40F-61A1-46FA-ACA8-36FC5804E3C2}" dt="2019-12-03T07:54:17.185" v="5" actId="14100"/>
        <pc:sldMkLst>
          <pc:docMk/>
          <pc:sldMk cId="0" sldId="283"/>
        </pc:sldMkLst>
        <pc:spChg chg="mod">
          <ac:chgData name="Daren Scerri" userId="55cb7fc9-28b9-4724-a249-160cf577d75d" providerId="ADAL" clId="{05E0C40F-61A1-46FA-ACA8-36FC5804E3C2}" dt="2019-12-03T07:54:17.185" v="5" actId="14100"/>
          <ac:spMkLst>
            <pc:docMk/>
            <pc:sldMk cId="0" sldId="283"/>
            <ac:spMk id="2" creationId="{00000000-0000-0000-0000-000000000000}"/>
          </ac:spMkLst>
        </pc:spChg>
      </pc:sldChg>
      <pc:sldChg chg="modSp">
        <pc:chgData name="Daren Scerri" userId="55cb7fc9-28b9-4724-a249-160cf577d75d" providerId="ADAL" clId="{05E0C40F-61A1-46FA-ACA8-36FC5804E3C2}" dt="2019-12-03T07:54:21.619" v="6" actId="14100"/>
        <pc:sldMkLst>
          <pc:docMk/>
          <pc:sldMk cId="0" sldId="285"/>
        </pc:sldMkLst>
        <pc:spChg chg="mod">
          <ac:chgData name="Daren Scerri" userId="55cb7fc9-28b9-4724-a249-160cf577d75d" providerId="ADAL" clId="{05E0C40F-61A1-46FA-ACA8-36FC5804E3C2}" dt="2019-12-03T07:54:21.619" v="6" actId="14100"/>
          <ac:spMkLst>
            <pc:docMk/>
            <pc:sldMk cId="0" sldId="285"/>
            <ac:spMk id="3" creationId="{00000000-0000-0000-0000-000000000000}"/>
          </ac:spMkLst>
        </pc:spChg>
      </pc:sldChg>
      <pc:sldChg chg="modSp">
        <pc:chgData name="Daren Scerri" userId="55cb7fc9-28b9-4724-a249-160cf577d75d" providerId="ADAL" clId="{05E0C40F-61A1-46FA-ACA8-36FC5804E3C2}" dt="2019-12-03T07:54:39.126" v="14" actId="20577"/>
        <pc:sldMkLst>
          <pc:docMk/>
          <pc:sldMk cId="0" sldId="286"/>
        </pc:sldMkLst>
        <pc:spChg chg="mod">
          <ac:chgData name="Daren Scerri" userId="55cb7fc9-28b9-4724-a249-160cf577d75d" providerId="ADAL" clId="{05E0C40F-61A1-46FA-ACA8-36FC5804E3C2}" dt="2019-12-03T07:54:39.126" v="14" actId="20577"/>
          <ac:spMkLst>
            <pc:docMk/>
            <pc:sldMk cId="0" sldId="286"/>
            <ac:spMk id="2" creationId="{00000000-0000-0000-0000-000000000000}"/>
          </ac:spMkLst>
        </pc:spChg>
      </pc:sldChg>
      <pc:sldChg chg="modSp">
        <pc:chgData name="Daren Scerri" userId="55cb7fc9-28b9-4724-a249-160cf577d75d" providerId="ADAL" clId="{05E0C40F-61A1-46FA-ACA8-36FC5804E3C2}" dt="2019-12-03T07:54:43.559" v="15" actId="14100"/>
        <pc:sldMkLst>
          <pc:docMk/>
          <pc:sldMk cId="0" sldId="287"/>
        </pc:sldMkLst>
        <pc:spChg chg="mod">
          <ac:chgData name="Daren Scerri" userId="55cb7fc9-28b9-4724-a249-160cf577d75d" providerId="ADAL" clId="{05E0C40F-61A1-46FA-ACA8-36FC5804E3C2}" dt="2019-12-03T07:54:43.559" v="15" actId="14100"/>
          <ac:spMkLst>
            <pc:docMk/>
            <pc:sldMk cId="0" sldId="287"/>
            <ac:spMk id="2" creationId="{00000000-0000-0000-0000-000000000000}"/>
          </ac:spMkLst>
        </pc:spChg>
      </pc:sldChg>
      <pc:sldChg chg="modSp">
        <pc:chgData name="Daren Scerri" userId="55cb7fc9-28b9-4724-a249-160cf577d75d" providerId="ADAL" clId="{05E0C40F-61A1-46FA-ACA8-36FC5804E3C2}" dt="2019-12-03T07:54:54.206" v="16" actId="14100"/>
        <pc:sldMkLst>
          <pc:docMk/>
          <pc:sldMk cId="0" sldId="300"/>
        </pc:sldMkLst>
        <pc:spChg chg="mod">
          <ac:chgData name="Daren Scerri" userId="55cb7fc9-28b9-4724-a249-160cf577d75d" providerId="ADAL" clId="{05E0C40F-61A1-46FA-ACA8-36FC5804E3C2}" dt="2019-12-03T07:54:54.206" v="16" actId="14100"/>
          <ac:spMkLst>
            <pc:docMk/>
            <pc:sldMk cId="0" sldId="300"/>
            <ac:spMk id="2" creationId="{00000000-0000-0000-0000-000000000000}"/>
          </ac:spMkLst>
        </pc:spChg>
      </pc:sldChg>
      <pc:sldChg chg="modSp">
        <pc:chgData name="Daren Scerri" userId="55cb7fc9-28b9-4724-a249-160cf577d75d" providerId="ADAL" clId="{05E0C40F-61A1-46FA-ACA8-36FC5804E3C2}" dt="2019-12-03T07:54:58.077" v="17" actId="14100"/>
        <pc:sldMkLst>
          <pc:docMk/>
          <pc:sldMk cId="0" sldId="301"/>
        </pc:sldMkLst>
        <pc:spChg chg="mod">
          <ac:chgData name="Daren Scerri" userId="55cb7fc9-28b9-4724-a249-160cf577d75d" providerId="ADAL" clId="{05E0C40F-61A1-46FA-ACA8-36FC5804E3C2}" dt="2019-12-03T07:54:58.077" v="17" actId="14100"/>
          <ac:spMkLst>
            <pc:docMk/>
            <pc:sldMk cId="0" sldId="301"/>
            <ac:spMk id="3" creationId="{00000000-0000-0000-0000-000000000000}"/>
          </ac:spMkLst>
        </pc:spChg>
      </pc:sldChg>
      <pc:sldChg chg="modSp">
        <pc:chgData name="Daren Scerri" userId="55cb7fc9-28b9-4724-a249-160cf577d75d" providerId="ADAL" clId="{05E0C40F-61A1-46FA-ACA8-36FC5804E3C2}" dt="2019-12-03T07:55:03.228" v="18" actId="14100"/>
        <pc:sldMkLst>
          <pc:docMk/>
          <pc:sldMk cId="0" sldId="302"/>
        </pc:sldMkLst>
        <pc:spChg chg="mod">
          <ac:chgData name="Daren Scerri" userId="55cb7fc9-28b9-4724-a249-160cf577d75d" providerId="ADAL" clId="{05E0C40F-61A1-46FA-ACA8-36FC5804E3C2}" dt="2019-12-03T07:55:03.228" v="18" actId="14100"/>
          <ac:spMkLst>
            <pc:docMk/>
            <pc:sldMk cId="0" sldId="302"/>
            <ac:spMk id="3" creationId="{00000000-0000-0000-0000-000000000000}"/>
          </ac:spMkLst>
        </pc:spChg>
      </pc:sldChg>
    </pc:docChg>
  </pc:docChgLst>
  <pc:docChgLst>
    <pc:chgData name="Daren Scerri" userId="55cb7fc9-28b9-4724-a249-160cf577d75d" providerId="ADAL" clId="{5AC536B9-006C-41EC-B68A-22939963E346}"/>
    <pc:docChg chg="delSld">
      <pc:chgData name="Daren Scerri" userId="55cb7fc9-28b9-4724-a249-160cf577d75d" providerId="ADAL" clId="{5AC536B9-006C-41EC-B68A-22939963E346}" dt="2020-12-03T10:45:11.879" v="0" actId="2696"/>
      <pc:docMkLst>
        <pc:docMk/>
      </pc:docMkLst>
      <pc:sldChg chg="del">
        <pc:chgData name="Daren Scerri" userId="55cb7fc9-28b9-4724-a249-160cf577d75d" providerId="ADAL" clId="{5AC536B9-006C-41EC-B68A-22939963E346}" dt="2020-12-03T10:45:11.879" v="0" actId="2696"/>
        <pc:sldMkLst>
          <pc:docMk/>
          <pc:sldMk cId="0" sldId="262"/>
        </pc:sldMkLst>
      </pc:sldChg>
    </pc:docChg>
  </pc:docChgLst>
  <pc:docChgLst>
    <pc:chgData name="Daren Scerri" userId="55cb7fc9-28b9-4724-a249-160cf577d75d" providerId="ADAL" clId="{370EF9A7-8C2C-4FE9-99D3-C2D2E0A1378F}"/>
    <pc:docChg chg="undo custSel modSld">
      <pc:chgData name="Daren Scerri" userId="55cb7fc9-28b9-4724-a249-160cf577d75d" providerId="ADAL" clId="{370EF9A7-8C2C-4FE9-99D3-C2D2E0A1378F}" dt="2020-03-24T16:42:21.757" v="152" actId="20577"/>
      <pc:docMkLst>
        <pc:docMk/>
      </pc:docMkLst>
      <pc:sldChg chg="addSp delSp modSp mod">
        <pc:chgData name="Daren Scerri" userId="55cb7fc9-28b9-4724-a249-160cf577d75d" providerId="ADAL" clId="{370EF9A7-8C2C-4FE9-99D3-C2D2E0A1378F}" dt="2020-03-24T16:42:21.757" v="152" actId="20577"/>
        <pc:sldMkLst>
          <pc:docMk/>
          <pc:sldMk cId="0" sldId="286"/>
        </pc:sldMkLst>
        <pc:spChg chg="mod">
          <ac:chgData name="Daren Scerri" userId="55cb7fc9-28b9-4724-a249-160cf577d75d" providerId="ADAL" clId="{370EF9A7-8C2C-4FE9-99D3-C2D2E0A1378F}" dt="2020-03-24T16:42:21.757" v="152" actId="20577"/>
          <ac:spMkLst>
            <pc:docMk/>
            <pc:sldMk cId="0" sldId="286"/>
            <ac:spMk id="3" creationId="{00000000-0000-0000-0000-000000000000}"/>
          </ac:spMkLst>
        </pc:spChg>
        <pc:spChg chg="add del mod">
          <ac:chgData name="Daren Scerri" userId="55cb7fc9-28b9-4724-a249-160cf577d75d" providerId="ADAL" clId="{370EF9A7-8C2C-4FE9-99D3-C2D2E0A1378F}" dt="2020-03-24T16:41:18.217" v="126" actId="478"/>
          <ac:spMkLst>
            <pc:docMk/>
            <pc:sldMk cId="0" sldId="286"/>
            <ac:spMk id="5" creationId="{2D465D22-AF88-4AC1-B57E-6531E96A5189}"/>
          </ac:spMkLst>
        </pc:spChg>
        <pc:spChg chg="add mod">
          <ac:chgData name="Daren Scerri" userId="55cb7fc9-28b9-4724-a249-160cf577d75d" providerId="ADAL" clId="{370EF9A7-8C2C-4FE9-99D3-C2D2E0A1378F}" dt="2020-03-24T16:40:52.969" v="121" actId="20577"/>
          <ac:spMkLst>
            <pc:docMk/>
            <pc:sldMk cId="0" sldId="286"/>
            <ac:spMk id="6" creationId="{02A4A06B-BECC-4E44-ABC1-0DAA227091AF}"/>
          </ac:spMkLst>
        </pc:spChg>
        <pc:spChg chg="add del mod ord">
          <ac:chgData name="Daren Scerri" userId="55cb7fc9-28b9-4724-a249-160cf577d75d" providerId="ADAL" clId="{370EF9A7-8C2C-4FE9-99D3-C2D2E0A1378F}" dt="2020-03-24T16:40:50.987" v="112" actId="11529"/>
          <ac:spMkLst>
            <pc:docMk/>
            <pc:sldMk cId="0" sldId="286"/>
            <ac:spMk id="7" creationId="{7AD3FDBE-6E29-49D6-BEC9-B874B64230E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2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022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99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0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6" y="3472590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4"/>
            <a:ext cx="9146383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7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826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2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7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42074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3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8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8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30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97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9" y="1905000"/>
            <a:ext cx="5670757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90" y="1630822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770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3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2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020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8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idx="1"/>
          </p:nvPr>
        </p:nvSpPr>
        <p:spPr>
          <a:xfrm>
            <a:off x="457200" y="990600"/>
            <a:ext cx="9146382" cy="1084476"/>
          </a:xfrm>
          <a:prstGeom prst="rect">
            <a:avLst/>
          </a:prstGeom>
        </p:spPr>
        <p:txBody>
          <a:bodyPr vert="horz" wrap="square" lIns="0" tIns="251028" rIns="0" bIns="0" rtlCol="0">
            <a:spAutoFit/>
          </a:bodyPr>
          <a:lstStyle/>
          <a:p>
            <a:pPr marL="96139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GB" sz="5400" b="0" spc="-5" dirty="0">
                <a:solidFill>
                  <a:srgbClr val="5FCAEE"/>
                </a:solidFill>
                <a:latin typeface="Trebuchet MS"/>
                <a:cs typeface="Trebuchet MS"/>
              </a:rPr>
              <a:t>Binary Images</a:t>
            </a:r>
            <a:endParaRPr sz="5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8744" y="6097930"/>
            <a:ext cx="1873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11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4892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Mathematic</a:t>
            </a:r>
            <a:r>
              <a:rPr sz="3600" spc="-100" dirty="0"/>
              <a:t> </a:t>
            </a:r>
            <a:r>
              <a:rPr sz="3600" spc="-5" dirty="0"/>
              <a:t>Morphology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56310" y="2143455"/>
            <a:ext cx="10749890" cy="335617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415"/>
              </a:spcBef>
            </a:pPr>
            <a:r>
              <a:rPr lang="en-GB" sz="2050" spc="4185" dirty="0">
                <a:latin typeface="Microsoft Sans Serif"/>
                <a:cs typeface="Microsoft Sans Serif"/>
              </a:rPr>
              <a:t></a:t>
            </a:r>
            <a:r>
              <a:rPr lang="en-GB" sz="2050" spc="275" dirty="0">
                <a:latin typeface="Microsoft Sans Serif"/>
                <a:cs typeface="Microsoft Sans Serif"/>
              </a:rPr>
              <a:t> </a:t>
            </a:r>
            <a:r>
              <a:rPr lang="en-GB" sz="2600" spc="-5" dirty="0">
                <a:latin typeface="Trebuchet MS"/>
                <a:cs typeface="Trebuchet MS"/>
              </a:rPr>
              <a:t>u</a:t>
            </a:r>
            <a:r>
              <a:rPr sz="2600" spc="-5" dirty="0">
                <a:latin typeface="Trebuchet MS"/>
                <a:cs typeface="Trebuchet MS"/>
              </a:rPr>
              <a:t>sed </a:t>
            </a:r>
            <a:r>
              <a:rPr sz="2600" dirty="0">
                <a:latin typeface="Trebuchet MS"/>
                <a:cs typeface="Trebuchet MS"/>
              </a:rPr>
              <a:t>to </a:t>
            </a:r>
            <a:r>
              <a:rPr sz="2600" spc="-5" dirty="0">
                <a:latin typeface="Trebuchet MS"/>
                <a:cs typeface="Trebuchet MS"/>
              </a:rPr>
              <a:t>extract image components that are</a:t>
            </a:r>
            <a:r>
              <a:rPr lang="en-GB" sz="2600" spc="-5" dirty="0">
                <a:latin typeface="Trebuchet MS"/>
                <a:cs typeface="Trebuchet MS"/>
              </a:rPr>
              <a:t> useful</a:t>
            </a:r>
            <a:r>
              <a:rPr sz="2600" spc="-235" dirty="0">
                <a:latin typeface="Trebuchet MS"/>
                <a:cs typeface="Trebuchet MS"/>
              </a:rPr>
              <a:t>  </a:t>
            </a:r>
            <a:r>
              <a:rPr sz="2600" spc="-5" dirty="0">
                <a:latin typeface="Trebuchet MS"/>
                <a:cs typeface="Trebuchet MS"/>
              </a:rPr>
              <a:t>in the representation and description </a:t>
            </a:r>
            <a:r>
              <a:rPr sz="2600" dirty="0">
                <a:latin typeface="Trebuchet MS"/>
                <a:cs typeface="Trebuchet MS"/>
              </a:rPr>
              <a:t>of region  shape, such</a:t>
            </a:r>
            <a:r>
              <a:rPr sz="2600" spc="-5" dirty="0">
                <a:latin typeface="Trebuchet MS"/>
                <a:cs typeface="Trebuchet MS"/>
              </a:rPr>
              <a:t> as</a:t>
            </a:r>
            <a:r>
              <a:rPr lang="en-GB" sz="2600" spc="-5" dirty="0">
                <a:latin typeface="Trebuchet MS"/>
                <a:cs typeface="Trebuchet MS"/>
              </a:rPr>
              <a:t>…</a:t>
            </a:r>
            <a:endParaRPr sz="2600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750"/>
              </a:spcBef>
            </a:pPr>
            <a:r>
              <a:rPr sz="1750" spc="3540" dirty="0">
                <a:latin typeface="Microsoft Sans Serif"/>
                <a:cs typeface="Microsoft Sans Serif"/>
              </a:rPr>
              <a:t></a:t>
            </a:r>
            <a:r>
              <a:rPr sz="1750" spc="2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boundaries </a:t>
            </a:r>
            <a:r>
              <a:rPr sz="2200" spc="-5" dirty="0">
                <a:latin typeface="Trebuchet MS"/>
                <a:cs typeface="Trebuchet MS"/>
              </a:rPr>
              <a:t>extraction</a:t>
            </a:r>
            <a:endParaRPr sz="2200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745"/>
              </a:spcBef>
            </a:pPr>
            <a:r>
              <a:rPr sz="1750" spc="3540" dirty="0">
                <a:latin typeface="Microsoft Sans Serif"/>
                <a:cs typeface="Microsoft Sans Serif"/>
              </a:rPr>
              <a:t></a:t>
            </a:r>
            <a:r>
              <a:rPr sz="1750" spc="229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skeletons</a:t>
            </a:r>
            <a:endParaRPr sz="2200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735"/>
              </a:spcBef>
            </a:pPr>
            <a:r>
              <a:rPr sz="1750" spc="3540" dirty="0">
                <a:latin typeface="Microsoft Sans Serif"/>
                <a:cs typeface="Microsoft Sans Serif"/>
              </a:rPr>
              <a:t></a:t>
            </a:r>
            <a:r>
              <a:rPr sz="1750" spc="2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convex hull</a:t>
            </a:r>
            <a:endParaRPr sz="2200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730"/>
              </a:spcBef>
            </a:pPr>
            <a:r>
              <a:rPr sz="1750" spc="3540" dirty="0">
                <a:latin typeface="Microsoft Sans Serif"/>
                <a:cs typeface="Microsoft Sans Serif"/>
              </a:rPr>
              <a:t></a:t>
            </a:r>
            <a:r>
              <a:rPr sz="1750" spc="2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morphological </a:t>
            </a:r>
            <a:r>
              <a:rPr sz="2200" spc="-5" dirty="0">
                <a:latin typeface="Trebuchet MS"/>
                <a:cs typeface="Trebuchet MS"/>
              </a:rPr>
              <a:t>filtering</a:t>
            </a:r>
            <a:endParaRPr sz="2200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745"/>
              </a:spcBef>
            </a:pPr>
            <a:r>
              <a:rPr sz="1750" spc="3540" dirty="0">
                <a:latin typeface="Microsoft Sans Serif"/>
                <a:cs typeface="Microsoft Sans Serif"/>
              </a:rPr>
              <a:t></a:t>
            </a:r>
            <a:r>
              <a:rPr sz="1750" spc="229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thinning</a:t>
            </a:r>
            <a:endParaRPr sz="2200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735"/>
              </a:spcBef>
            </a:pPr>
            <a:r>
              <a:rPr sz="1750" spc="3540" dirty="0">
                <a:latin typeface="Microsoft Sans Serif"/>
                <a:cs typeface="Microsoft Sans Serif"/>
              </a:rPr>
              <a:t></a:t>
            </a:r>
            <a:r>
              <a:rPr sz="1750" spc="229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pruning</a:t>
            </a:r>
            <a:endParaRPr sz="22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4013" y="6092402"/>
            <a:ext cx="190500" cy="24892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0"/>
              </a:spcBef>
            </a:pPr>
            <a:r>
              <a:rPr sz="1400" dirty="0">
                <a:latin typeface="Comic Sans MS"/>
                <a:cs typeface="Comic Sans MS"/>
              </a:rPr>
              <a:t>17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54779" y="451104"/>
            <a:ext cx="6318504" cy="6073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3129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Example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5064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Structuring </a:t>
            </a:r>
            <a:r>
              <a:rPr sz="3600" spc="-5" dirty="0"/>
              <a:t>element</a:t>
            </a:r>
            <a:r>
              <a:rPr sz="3600" spc="-125" dirty="0"/>
              <a:t> </a:t>
            </a:r>
            <a:r>
              <a:rPr sz="3600" spc="-5" dirty="0"/>
              <a:t>(SE)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103247" y="2246756"/>
            <a:ext cx="7465059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85750" algn="l"/>
              </a:tabLst>
            </a:pPr>
            <a:r>
              <a:rPr sz="2800" spc="-10" dirty="0">
                <a:latin typeface="Tahoma"/>
                <a:cs typeface="Tahoma"/>
              </a:rPr>
              <a:t>small set </a:t>
            </a:r>
            <a:r>
              <a:rPr sz="2800" spc="-5" dirty="0">
                <a:latin typeface="Tahoma"/>
                <a:cs typeface="Tahoma"/>
              </a:rPr>
              <a:t>to probe </a:t>
            </a:r>
            <a:r>
              <a:rPr sz="2800" spc="-10" dirty="0">
                <a:latin typeface="Tahoma"/>
                <a:cs typeface="Tahoma"/>
              </a:rPr>
              <a:t>the </a:t>
            </a:r>
            <a:r>
              <a:rPr sz="2800" spc="-5" dirty="0">
                <a:latin typeface="Tahoma"/>
                <a:cs typeface="Tahoma"/>
              </a:rPr>
              <a:t>image under</a:t>
            </a:r>
            <a:r>
              <a:rPr sz="2800" spc="85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study</a:t>
            </a:r>
            <a:endParaRPr sz="2800" dirty="0">
              <a:latin typeface="Tahoma"/>
              <a:cs typeface="Tahoma"/>
            </a:endParaRPr>
          </a:p>
          <a:p>
            <a:pPr marL="285115" indent="-273050">
              <a:lnSpc>
                <a:spcPct val="100000"/>
              </a:lnSpc>
              <a:buFont typeface="Wingdings"/>
              <a:buChar char=""/>
              <a:tabLst>
                <a:tab pos="285750" algn="l"/>
              </a:tabLst>
            </a:pPr>
            <a:r>
              <a:rPr sz="2800" spc="-15" dirty="0">
                <a:latin typeface="Tahoma"/>
                <a:cs typeface="Tahoma"/>
              </a:rPr>
              <a:t>for </a:t>
            </a:r>
            <a:r>
              <a:rPr sz="2800" dirty="0">
                <a:latin typeface="Tahoma"/>
                <a:cs typeface="Tahoma"/>
              </a:rPr>
              <a:t>each </a:t>
            </a:r>
            <a:r>
              <a:rPr sz="2800" spc="-5" dirty="0">
                <a:latin typeface="Tahoma"/>
                <a:cs typeface="Tahoma"/>
              </a:rPr>
              <a:t>SE, define</a:t>
            </a:r>
            <a:r>
              <a:rPr sz="2800" spc="1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origo</a:t>
            </a:r>
            <a:endParaRPr sz="2800" dirty="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buFont typeface="Wingdings"/>
              <a:buChar char=""/>
              <a:tabLst>
                <a:tab pos="285750" algn="l"/>
              </a:tabLst>
            </a:pPr>
            <a:r>
              <a:rPr sz="2800" spc="-10" dirty="0">
                <a:latin typeface="Tahoma"/>
                <a:cs typeface="Tahoma"/>
              </a:rPr>
              <a:t>shape </a:t>
            </a:r>
            <a:r>
              <a:rPr sz="2800" spc="-5" dirty="0">
                <a:latin typeface="Tahoma"/>
                <a:cs typeface="Tahoma"/>
              </a:rPr>
              <a:t>and </a:t>
            </a:r>
            <a:r>
              <a:rPr sz="2800" spc="-10" dirty="0">
                <a:latin typeface="Tahoma"/>
                <a:cs typeface="Tahoma"/>
              </a:rPr>
              <a:t>size </a:t>
            </a:r>
            <a:r>
              <a:rPr sz="2800" spc="-5" dirty="0">
                <a:latin typeface="Tahoma"/>
                <a:cs typeface="Tahoma"/>
              </a:rPr>
              <a:t>must </a:t>
            </a:r>
            <a:r>
              <a:rPr sz="2800" dirty="0">
                <a:latin typeface="Tahoma"/>
                <a:cs typeface="Tahoma"/>
              </a:rPr>
              <a:t>be </a:t>
            </a:r>
            <a:r>
              <a:rPr sz="2800" spc="-5" dirty="0">
                <a:latin typeface="Tahoma"/>
                <a:cs typeface="Tahoma"/>
              </a:rPr>
              <a:t>adapted to geometric  properties </a:t>
            </a:r>
            <a:r>
              <a:rPr sz="2800" spc="-15" dirty="0">
                <a:latin typeface="Tahoma"/>
                <a:cs typeface="Tahoma"/>
              </a:rPr>
              <a:t>for </a:t>
            </a:r>
            <a:r>
              <a:rPr sz="2800" spc="-5" dirty="0">
                <a:latin typeface="Tahoma"/>
                <a:cs typeface="Tahoma"/>
              </a:rPr>
              <a:t>the</a:t>
            </a:r>
            <a:r>
              <a:rPr sz="2800" spc="3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objects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24884" y="4287011"/>
            <a:ext cx="4818888" cy="16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28481" y="6079702"/>
            <a:ext cx="294005" cy="27432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400" dirty="0">
                <a:latin typeface="Comic Sans MS"/>
                <a:cs typeface="Comic Sans MS"/>
              </a:rPr>
              <a:t>12</a:t>
            </a:fld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6482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Basic</a:t>
            </a:r>
            <a:r>
              <a:rPr sz="3600" spc="-80" dirty="0"/>
              <a:t> </a:t>
            </a:r>
            <a:r>
              <a:rPr sz="3600" spc="-5" dirty="0"/>
              <a:t>idea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756310" y="2042861"/>
            <a:ext cx="5962015" cy="1431161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  <a:tabLst>
                <a:tab pos="354965" algn="l"/>
              </a:tabLst>
            </a:pPr>
            <a:r>
              <a:rPr sz="1450" spc="2875" dirty="0">
                <a:latin typeface="Microsoft Sans Serif"/>
                <a:cs typeface="Microsoft Sans Serif"/>
              </a:rPr>
              <a:t>	</a:t>
            </a:r>
            <a:r>
              <a:rPr sz="1800" spc="-5" dirty="0">
                <a:latin typeface="Trebuchet MS"/>
                <a:cs typeface="Trebuchet MS"/>
              </a:rPr>
              <a:t>in parallel </a:t>
            </a:r>
            <a:r>
              <a:rPr sz="1800" spc="-10" dirty="0">
                <a:latin typeface="Trebuchet MS"/>
                <a:cs typeface="Trebuchet MS"/>
              </a:rPr>
              <a:t>for </a:t>
            </a:r>
            <a:r>
              <a:rPr sz="1800" spc="-5" dirty="0">
                <a:latin typeface="Trebuchet MS"/>
                <a:cs typeface="Trebuchet MS"/>
              </a:rPr>
              <a:t>each pixel in binary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image:</a:t>
            </a:r>
            <a:endParaRPr sz="1800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6285" algn="l"/>
              </a:tabLst>
            </a:pPr>
            <a:r>
              <a:rPr sz="1250" spc="2600" dirty="0">
                <a:latin typeface="Microsoft Sans Serif"/>
                <a:cs typeface="Microsoft Sans Serif"/>
              </a:rPr>
              <a:t>	</a:t>
            </a:r>
            <a:r>
              <a:rPr sz="1600" spc="-5" dirty="0">
                <a:latin typeface="Trebuchet MS"/>
                <a:cs typeface="Trebuchet MS"/>
              </a:rPr>
              <a:t>check if SE is</a:t>
            </a:r>
            <a:r>
              <a:rPr sz="1600" spc="4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”satisfied”</a:t>
            </a:r>
            <a:endParaRPr sz="1600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6285" algn="l"/>
              </a:tabLst>
            </a:pPr>
            <a:r>
              <a:rPr sz="1250" spc="2600" dirty="0">
                <a:latin typeface="Microsoft Sans Serif"/>
                <a:cs typeface="Microsoft Sans Serif"/>
              </a:rPr>
              <a:t>	</a:t>
            </a:r>
            <a:r>
              <a:rPr sz="1600" spc="-5" dirty="0">
                <a:latin typeface="Trebuchet MS"/>
                <a:cs typeface="Trebuchet MS"/>
              </a:rPr>
              <a:t>output pixel is set to 0 or 1 depending on used</a:t>
            </a:r>
            <a:r>
              <a:rPr sz="1600" spc="10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operation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5115" y="4143755"/>
            <a:ext cx="5381244" cy="2429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28481" y="6079702"/>
            <a:ext cx="294005" cy="27432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400" dirty="0">
                <a:latin typeface="Comic Sans MS"/>
                <a:cs typeface="Comic Sans MS"/>
              </a:rPr>
              <a:t>13</a:t>
            </a:fld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7625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How to describe</a:t>
            </a:r>
            <a:r>
              <a:rPr sz="3600" spc="-80" dirty="0"/>
              <a:t> </a:t>
            </a:r>
            <a:r>
              <a:rPr sz="3600" dirty="0"/>
              <a:t>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6310" y="2060797"/>
            <a:ext cx="5111090" cy="157222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450" spc="2875" dirty="0">
                <a:latin typeface="Microsoft Sans Serif"/>
                <a:cs typeface="Microsoft Sans Serif"/>
              </a:rPr>
              <a:t>	</a:t>
            </a:r>
            <a:r>
              <a:rPr spc="-5" dirty="0">
                <a:latin typeface="Trebuchet MS"/>
                <a:cs typeface="Trebuchet MS"/>
              </a:rPr>
              <a:t>many different</a:t>
            </a:r>
            <a:r>
              <a:rPr spc="-10" dirty="0">
                <a:latin typeface="Trebuchet MS"/>
                <a:cs typeface="Trebuchet MS"/>
              </a:rPr>
              <a:t> </a:t>
            </a:r>
            <a:r>
              <a:rPr spc="-5" dirty="0">
                <a:latin typeface="Trebuchet MS"/>
                <a:cs typeface="Trebuchet MS"/>
              </a:rPr>
              <a:t>ways!</a:t>
            </a:r>
            <a:endParaRPr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870" dirty="0">
                <a:latin typeface="Microsoft Sans Serif"/>
                <a:cs typeface="Microsoft Sans Serif"/>
              </a:rPr>
              <a:t>	</a:t>
            </a:r>
            <a:r>
              <a:rPr spc="-5" dirty="0">
                <a:latin typeface="Trebuchet MS"/>
                <a:cs typeface="Trebuchet MS"/>
              </a:rPr>
              <a:t>information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5" dirty="0">
                <a:latin typeface="Trebuchet MS"/>
                <a:cs typeface="Trebuchet MS"/>
              </a:rPr>
              <a:t>needed:</a:t>
            </a:r>
            <a:endParaRPr lang="en-GB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250" spc="2600" dirty="0">
                <a:latin typeface="Microsoft Sans Serif"/>
                <a:cs typeface="Microsoft Sans Serif"/>
              </a:rPr>
              <a:t>	</a:t>
            </a:r>
            <a:r>
              <a:rPr sz="1600" spc="-5" dirty="0">
                <a:latin typeface="Trebuchet MS"/>
                <a:cs typeface="Trebuchet MS"/>
              </a:rPr>
              <a:t>position of origo for</a:t>
            </a:r>
            <a:r>
              <a:rPr sz="1600" spc="9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SE</a:t>
            </a:r>
            <a:endParaRPr lang="en-GB"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250" spc="2600" dirty="0">
                <a:latin typeface="Microsoft Sans Serif"/>
                <a:cs typeface="Microsoft Sans Serif"/>
              </a:rPr>
              <a:t>	</a:t>
            </a:r>
            <a:r>
              <a:rPr sz="1600" spc="-5" dirty="0">
                <a:latin typeface="Trebuchet MS"/>
                <a:cs typeface="Trebuchet MS"/>
              </a:rPr>
              <a:t>positions of elements belonging to</a:t>
            </a:r>
            <a:r>
              <a:rPr sz="1600" spc="6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SE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68879" y="4219954"/>
            <a:ext cx="6984492" cy="2566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28481" y="6079702"/>
            <a:ext cx="294005" cy="27432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400" dirty="0">
                <a:latin typeface="Comic Sans MS"/>
                <a:cs typeface="Comic Sans MS"/>
              </a:rPr>
              <a:t>14</a:t>
            </a:fld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80668"/>
            <a:ext cx="70999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Basic </a:t>
            </a:r>
            <a:r>
              <a:rPr sz="4000" spc="-10" dirty="0"/>
              <a:t>morphological</a:t>
            </a:r>
            <a:r>
              <a:rPr sz="4000" spc="10" dirty="0"/>
              <a:t> </a:t>
            </a:r>
            <a:r>
              <a:rPr sz="4000" spc="-5" dirty="0"/>
              <a:t>operations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136394" y="2045334"/>
            <a:ext cx="1517650" cy="23724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870" dirty="0">
                <a:latin typeface="Microsoft Sans Serif"/>
                <a:cs typeface="Microsoft Sans Serif"/>
              </a:rPr>
              <a:t>	</a:t>
            </a:r>
            <a:r>
              <a:rPr sz="1800" spc="-5" dirty="0">
                <a:latin typeface="Trebuchet MS"/>
                <a:cs typeface="Trebuchet MS"/>
              </a:rPr>
              <a:t>Erosion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10"/>
              </a:spcBef>
              <a:tabLst>
                <a:tab pos="354965" algn="l"/>
              </a:tabLst>
            </a:pPr>
            <a:r>
              <a:rPr sz="1450" spc="2870" dirty="0">
                <a:latin typeface="Microsoft Sans Serif"/>
                <a:cs typeface="Microsoft Sans Serif"/>
              </a:rPr>
              <a:t>	</a:t>
            </a:r>
            <a:r>
              <a:rPr sz="1800" spc="-5" dirty="0">
                <a:latin typeface="Trebuchet MS"/>
                <a:cs typeface="Trebuchet MS"/>
              </a:rPr>
              <a:t>Dilation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  <a:tabLst>
                <a:tab pos="354965" algn="l"/>
              </a:tabLst>
            </a:pPr>
            <a:r>
              <a:rPr sz="1450" spc="2870" dirty="0">
                <a:latin typeface="Microsoft Sans Serif"/>
                <a:cs typeface="Microsoft Sans Serif"/>
              </a:rPr>
              <a:t>	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97552" y="5157215"/>
            <a:ext cx="2299335" cy="120650"/>
          </a:xfrm>
          <a:custGeom>
            <a:avLst/>
            <a:gdLst/>
            <a:ahLst/>
            <a:cxnLst/>
            <a:rect l="l" t="t" r="r" b="b"/>
            <a:pathLst>
              <a:path w="2299334" h="120650">
                <a:moveTo>
                  <a:pt x="2225458" y="73115"/>
                </a:moveTo>
                <a:lnTo>
                  <a:pt x="2182876" y="97916"/>
                </a:lnTo>
                <a:lnTo>
                  <a:pt x="2180717" y="105917"/>
                </a:lnTo>
                <a:lnTo>
                  <a:pt x="2184400" y="112013"/>
                </a:lnTo>
                <a:lnTo>
                  <a:pt x="2187955" y="118236"/>
                </a:lnTo>
                <a:lnTo>
                  <a:pt x="2195829" y="120268"/>
                </a:lnTo>
                <a:lnTo>
                  <a:pt x="2202053" y="116712"/>
                </a:lnTo>
                <a:lnTo>
                  <a:pt x="2276747" y="73149"/>
                </a:lnTo>
                <a:lnTo>
                  <a:pt x="2225458" y="73115"/>
                </a:lnTo>
                <a:close/>
              </a:path>
              <a:path w="2299334" h="120650">
                <a:moveTo>
                  <a:pt x="2285828" y="67852"/>
                </a:moveTo>
                <a:lnTo>
                  <a:pt x="2276747" y="73149"/>
                </a:lnTo>
                <a:lnTo>
                  <a:pt x="2280412" y="73151"/>
                </a:lnTo>
                <a:lnTo>
                  <a:pt x="2285828" y="67852"/>
                </a:lnTo>
                <a:close/>
              </a:path>
              <a:path w="2299334" h="120650">
                <a:moveTo>
                  <a:pt x="2247649" y="60189"/>
                </a:moveTo>
                <a:lnTo>
                  <a:pt x="2225458" y="73115"/>
                </a:lnTo>
                <a:lnTo>
                  <a:pt x="2276747" y="73149"/>
                </a:lnTo>
                <a:lnTo>
                  <a:pt x="2279791" y="71373"/>
                </a:lnTo>
                <a:lnTo>
                  <a:pt x="2266823" y="71373"/>
                </a:lnTo>
                <a:lnTo>
                  <a:pt x="2247649" y="60189"/>
                </a:lnTo>
                <a:close/>
              </a:path>
              <a:path w="2299334" h="120650">
                <a:moveTo>
                  <a:pt x="12953" y="45719"/>
                </a:moveTo>
                <a:lnTo>
                  <a:pt x="5842" y="45719"/>
                </a:lnTo>
                <a:lnTo>
                  <a:pt x="0" y="51561"/>
                </a:lnTo>
                <a:lnTo>
                  <a:pt x="0" y="65785"/>
                </a:lnTo>
                <a:lnTo>
                  <a:pt x="5842" y="71627"/>
                </a:lnTo>
                <a:lnTo>
                  <a:pt x="2225458" y="73115"/>
                </a:lnTo>
                <a:lnTo>
                  <a:pt x="2247649" y="60189"/>
                </a:lnTo>
                <a:lnTo>
                  <a:pt x="2225401" y="47211"/>
                </a:lnTo>
                <a:lnTo>
                  <a:pt x="12953" y="45719"/>
                </a:lnTo>
                <a:close/>
              </a:path>
              <a:path w="2299334" h="120650">
                <a:moveTo>
                  <a:pt x="2266823" y="49021"/>
                </a:moveTo>
                <a:lnTo>
                  <a:pt x="2247649" y="60189"/>
                </a:lnTo>
                <a:lnTo>
                  <a:pt x="2266823" y="71373"/>
                </a:lnTo>
                <a:lnTo>
                  <a:pt x="2266823" y="49021"/>
                </a:lnTo>
                <a:close/>
              </a:path>
              <a:path w="2299334" h="120650">
                <a:moveTo>
                  <a:pt x="2279816" y="49021"/>
                </a:moveTo>
                <a:lnTo>
                  <a:pt x="2266823" y="49021"/>
                </a:lnTo>
                <a:lnTo>
                  <a:pt x="2266823" y="71373"/>
                </a:lnTo>
                <a:lnTo>
                  <a:pt x="2279791" y="71373"/>
                </a:lnTo>
                <a:lnTo>
                  <a:pt x="2285828" y="67852"/>
                </a:lnTo>
                <a:lnTo>
                  <a:pt x="2286254" y="67436"/>
                </a:lnTo>
                <a:lnTo>
                  <a:pt x="2286254" y="53085"/>
                </a:lnTo>
                <a:lnTo>
                  <a:pt x="2285558" y="52375"/>
                </a:lnTo>
                <a:lnTo>
                  <a:pt x="2279816" y="49021"/>
                </a:lnTo>
                <a:close/>
              </a:path>
              <a:path w="2299334" h="120650">
                <a:moveTo>
                  <a:pt x="2285558" y="52375"/>
                </a:moveTo>
                <a:lnTo>
                  <a:pt x="2286254" y="53085"/>
                </a:lnTo>
                <a:lnTo>
                  <a:pt x="2286254" y="67436"/>
                </a:lnTo>
                <a:lnTo>
                  <a:pt x="2285828" y="67852"/>
                </a:lnTo>
                <a:lnTo>
                  <a:pt x="2298954" y="60197"/>
                </a:lnTo>
                <a:lnTo>
                  <a:pt x="2285558" y="52375"/>
                </a:lnTo>
                <a:close/>
              </a:path>
              <a:path w="2299334" h="120650">
                <a:moveTo>
                  <a:pt x="2195956" y="0"/>
                </a:moveTo>
                <a:lnTo>
                  <a:pt x="2188082" y="2158"/>
                </a:lnTo>
                <a:lnTo>
                  <a:pt x="2184400" y="8254"/>
                </a:lnTo>
                <a:lnTo>
                  <a:pt x="2180844" y="14477"/>
                </a:lnTo>
                <a:lnTo>
                  <a:pt x="2182876" y="22478"/>
                </a:lnTo>
                <a:lnTo>
                  <a:pt x="2189099" y="26034"/>
                </a:lnTo>
                <a:lnTo>
                  <a:pt x="2225401" y="47211"/>
                </a:lnTo>
                <a:lnTo>
                  <a:pt x="2273300" y="47243"/>
                </a:lnTo>
                <a:lnTo>
                  <a:pt x="2225457" y="47243"/>
                </a:lnTo>
                <a:lnTo>
                  <a:pt x="2247649" y="60189"/>
                </a:lnTo>
                <a:lnTo>
                  <a:pt x="2266823" y="49021"/>
                </a:lnTo>
                <a:lnTo>
                  <a:pt x="2279816" y="49021"/>
                </a:lnTo>
                <a:lnTo>
                  <a:pt x="2276772" y="47243"/>
                </a:lnTo>
                <a:lnTo>
                  <a:pt x="2273300" y="47243"/>
                </a:lnTo>
                <a:lnTo>
                  <a:pt x="2276716" y="47211"/>
                </a:lnTo>
                <a:lnTo>
                  <a:pt x="2195956" y="0"/>
                </a:lnTo>
                <a:close/>
              </a:path>
              <a:path w="2299334" h="120650">
                <a:moveTo>
                  <a:pt x="2280539" y="47243"/>
                </a:moveTo>
                <a:lnTo>
                  <a:pt x="2276772" y="47243"/>
                </a:lnTo>
                <a:lnTo>
                  <a:pt x="2285558" y="52375"/>
                </a:lnTo>
                <a:lnTo>
                  <a:pt x="2280539" y="472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97552" y="5727242"/>
            <a:ext cx="2299335" cy="120650"/>
          </a:xfrm>
          <a:custGeom>
            <a:avLst/>
            <a:gdLst/>
            <a:ahLst/>
            <a:cxnLst/>
            <a:rect l="l" t="t" r="r" b="b"/>
            <a:pathLst>
              <a:path w="2299334" h="120650">
                <a:moveTo>
                  <a:pt x="2225365" y="73113"/>
                </a:moveTo>
                <a:lnTo>
                  <a:pt x="2182876" y="97878"/>
                </a:lnTo>
                <a:lnTo>
                  <a:pt x="2180717" y="105816"/>
                </a:lnTo>
                <a:lnTo>
                  <a:pt x="2184400" y="112001"/>
                </a:lnTo>
                <a:lnTo>
                  <a:pt x="2187955" y="118173"/>
                </a:lnTo>
                <a:lnTo>
                  <a:pt x="2195829" y="120268"/>
                </a:lnTo>
                <a:lnTo>
                  <a:pt x="2276749" y="73149"/>
                </a:lnTo>
                <a:lnTo>
                  <a:pt x="2225365" y="73113"/>
                </a:lnTo>
                <a:close/>
              </a:path>
              <a:path w="2299334" h="120650">
                <a:moveTo>
                  <a:pt x="2285641" y="67967"/>
                </a:moveTo>
                <a:lnTo>
                  <a:pt x="2276749" y="73149"/>
                </a:lnTo>
                <a:lnTo>
                  <a:pt x="2280412" y="73152"/>
                </a:lnTo>
                <a:lnTo>
                  <a:pt x="2285641" y="67967"/>
                </a:lnTo>
                <a:close/>
              </a:path>
              <a:path w="2299334" h="120650">
                <a:moveTo>
                  <a:pt x="2247626" y="60163"/>
                </a:moveTo>
                <a:lnTo>
                  <a:pt x="2225365" y="73113"/>
                </a:lnTo>
                <a:lnTo>
                  <a:pt x="2276749" y="73149"/>
                </a:lnTo>
                <a:lnTo>
                  <a:pt x="2279796" y="71374"/>
                </a:lnTo>
                <a:lnTo>
                  <a:pt x="2266823" y="71374"/>
                </a:lnTo>
                <a:lnTo>
                  <a:pt x="2247626" y="60163"/>
                </a:lnTo>
                <a:close/>
              </a:path>
              <a:path w="2299334" h="120650">
                <a:moveTo>
                  <a:pt x="12953" y="45669"/>
                </a:moveTo>
                <a:lnTo>
                  <a:pt x="5842" y="45669"/>
                </a:lnTo>
                <a:lnTo>
                  <a:pt x="0" y="51460"/>
                </a:lnTo>
                <a:lnTo>
                  <a:pt x="0" y="65773"/>
                </a:lnTo>
                <a:lnTo>
                  <a:pt x="5842" y="71577"/>
                </a:lnTo>
                <a:lnTo>
                  <a:pt x="2225365" y="73113"/>
                </a:lnTo>
                <a:lnTo>
                  <a:pt x="2247626" y="60163"/>
                </a:lnTo>
                <a:lnTo>
                  <a:pt x="2225446" y="47210"/>
                </a:lnTo>
                <a:lnTo>
                  <a:pt x="12953" y="45669"/>
                </a:lnTo>
                <a:close/>
              </a:path>
              <a:path w="2299334" h="120650">
                <a:moveTo>
                  <a:pt x="2266823" y="48996"/>
                </a:moveTo>
                <a:lnTo>
                  <a:pt x="2247626" y="60163"/>
                </a:lnTo>
                <a:lnTo>
                  <a:pt x="2266823" y="71374"/>
                </a:lnTo>
                <a:lnTo>
                  <a:pt x="2266823" y="48996"/>
                </a:lnTo>
                <a:close/>
              </a:path>
              <a:path w="2299334" h="120650">
                <a:moveTo>
                  <a:pt x="2279777" y="48996"/>
                </a:moveTo>
                <a:lnTo>
                  <a:pt x="2266823" y="48996"/>
                </a:lnTo>
                <a:lnTo>
                  <a:pt x="2266823" y="71374"/>
                </a:lnTo>
                <a:lnTo>
                  <a:pt x="2279796" y="71374"/>
                </a:lnTo>
                <a:lnTo>
                  <a:pt x="2285641" y="67967"/>
                </a:lnTo>
                <a:lnTo>
                  <a:pt x="2286254" y="67360"/>
                </a:lnTo>
                <a:lnTo>
                  <a:pt x="2286254" y="53047"/>
                </a:lnTo>
                <a:lnTo>
                  <a:pt x="2285641" y="52425"/>
                </a:lnTo>
                <a:lnTo>
                  <a:pt x="2279777" y="48996"/>
                </a:lnTo>
                <a:close/>
              </a:path>
              <a:path w="2299334" h="120650">
                <a:moveTo>
                  <a:pt x="2285641" y="52425"/>
                </a:moveTo>
                <a:lnTo>
                  <a:pt x="2286254" y="53047"/>
                </a:lnTo>
                <a:lnTo>
                  <a:pt x="2286254" y="67360"/>
                </a:lnTo>
                <a:lnTo>
                  <a:pt x="2285641" y="67967"/>
                </a:lnTo>
                <a:lnTo>
                  <a:pt x="2298954" y="60210"/>
                </a:lnTo>
                <a:lnTo>
                  <a:pt x="2285641" y="52425"/>
                </a:lnTo>
                <a:close/>
              </a:path>
              <a:path w="2299334" h="120650">
                <a:moveTo>
                  <a:pt x="2195956" y="0"/>
                </a:moveTo>
                <a:lnTo>
                  <a:pt x="2188082" y="2082"/>
                </a:lnTo>
                <a:lnTo>
                  <a:pt x="2184400" y="8267"/>
                </a:lnTo>
                <a:lnTo>
                  <a:pt x="2180844" y="14439"/>
                </a:lnTo>
                <a:lnTo>
                  <a:pt x="2182876" y="22377"/>
                </a:lnTo>
                <a:lnTo>
                  <a:pt x="2225446" y="47210"/>
                </a:lnTo>
                <a:lnTo>
                  <a:pt x="2273300" y="47243"/>
                </a:lnTo>
                <a:lnTo>
                  <a:pt x="2225503" y="47243"/>
                </a:lnTo>
                <a:lnTo>
                  <a:pt x="2247626" y="60163"/>
                </a:lnTo>
                <a:lnTo>
                  <a:pt x="2266823" y="48996"/>
                </a:lnTo>
                <a:lnTo>
                  <a:pt x="2279777" y="48996"/>
                </a:lnTo>
                <a:lnTo>
                  <a:pt x="2276780" y="47243"/>
                </a:lnTo>
                <a:lnTo>
                  <a:pt x="2273300" y="47243"/>
                </a:lnTo>
                <a:lnTo>
                  <a:pt x="2276723" y="47210"/>
                </a:lnTo>
                <a:lnTo>
                  <a:pt x="2195956" y="0"/>
                </a:lnTo>
                <a:close/>
              </a:path>
              <a:path w="2299334" h="120650">
                <a:moveTo>
                  <a:pt x="2280539" y="47243"/>
                </a:moveTo>
                <a:lnTo>
                  <a:pt x="2276780" y="47243"/>
                </a:lnTo>
                <a:lnTo>
                  <a:pt x="2285641" y="52425"/>
                </a:lnTo>
                <a:lnTo>
                  <a:pt x="2280539" y="472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1795" y="1956660"/>
            <a:ext cx="1104860" cy="64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86655" y="3126651"/>
            <a:ext cx="1055115" cy="472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928481" y="6079702"/>
            <a:ext cx="294005" cy="27432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400" dirty="0">
                <a:latin typeface="Comic Sans MS"/>
                <a:cs typeface="Comic Sans MS"/>
              </a:rPr>
              <a:t>15</a:t>
            </a:fld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3434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Erosion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6394" y="1918842"/>
            <a:ext cx="7902575" cy="110172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450" spc="2870" dirty="0">
                <a:latin typeface="Microsoft Sans Serif"/>
                <a:cs typeface="Microsoft Sans Serif"/>
              </a:rPr>
              <a:t>	</a:t>
            </a:r>
            <a:r>
              <a:rPr sz="1800" spc="-5" dirty="0">
                <a:latin typeface="Trebuchet MS"/>
                <a:cs typeface="Trebuchet MS"/>
              </a:rPr>
              <a:t>Does the structuring element </a:t>
            </a:r>
            <a:r>
              <a:rPr sz="1800" b="1" spc="-5" dirty="0">
                <a:latin typeface="Trebuchet MS"/>
                <a:cs typeface="Trebuchet MS"/>
              </a:rPr>
              <a:t>fit the</a:t>
            </a:r>
            <a:r>
              <a:rPr sz="1800" b="1" spc="35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set?</a:t>
            </a:r>
            <a:endParaRPr sz="18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994"/>
              </a:spcBef>
            </a:pPr>
            <a:r>
              <a:rPr sz="1800" spc="-5" dirty="0">
                <a:latin typeface="Trebuchet MS"/>
                <a:cs typeface="Trebuchet MS"/>
              </a:rPr>
              <a:t>erosion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of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set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by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structuring element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B:</a:t>
            </a:r>
            <a:r>
              <a:rPr sz="1800" spc="-5" dirty="0">
                <a:latin typeface="Trebuchet MS"/>
                <a:cs typeface="Trebuchet MS"/>
              </a:rPr>
              <a:t> all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z </a:t>
            </a:r>
            <a:r>
              <a:rPr sz="1800" spc="-5" dirty="0">
                <a:latin typeface="Trebuchet MS"/>
                <a:cs typeface="Trebuchet MS"/>
              </a:rPr>
              <a:t>in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such </a:t>
            </a:r>
            <a:r>
              <a:rPr sz="1800" spc="-5" dirty="0">
                <a:latin typeface="Trebuchet MS"/>
                <a:cs typeface="Trebuchet MS"/>
              </a:rPr>
              <a:t>that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B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is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when  origin of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B=z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5651" y="3924680"/>
            <a:ext cx="1863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rebuchet MS"/>
                <a:cs typeface="Trebuchet MS"/>
              </a:rPr>
              <a:t>shrink </a:t>
            </a:r>
            <a:r>
              <a:rPr sz="1800" b="1" spc="-5" dirty="0">
                <a:latin typeface="Trebuchet MS"/>
                <a:cs typeface="Trebuchet MS"/>
              </a:rPr>
              <a:t>the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object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28481" y="6079702"/>
            <a:ext cx="294005" cy="27432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400" dirty="0">
                <a:latin typeface="Comic Sans MS"/>
                <a:cs typeface="Comic Sans MS"/>
              </a:rPr>
              <a:t>16</a:t>
            </a:fld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2901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Erosion</a:t>
            </a:r>
          </a:p>
        </p:txBody>
      </p:sp>
      <p:sp>
        <p:nvSpPr>
          <p:cNvPr id="3" name="object 3"/>
          <p:cNvSpPr/>
          <p:nvPr/>
        </p:nvSpPr>
        <p:spPr>
          <a:xfrm>
            <a:off x="2127504" y="2142744"/>
            <a:ext cx="8040624" cy="4372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28481" y="6079702"/>
            <a:ext cx="294005" cy="27432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400" dirty="0">
                <a:latin typeface="Comic Sans MS"/>
                <a:cs typeface="Comic Sans MS"/>
              </a:rPr>
              <a:t>17</a:t>
            </a:fld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3358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Erosion</a:t>
            </a:r>
          </a:p>
        </p:txBody>
      </p:sp>
      <p:sp>
        <p:nvSpPr>
          <p:cNvPr id="3" name="object 3"/>
          <p:cNvSpPr/>
          <p:nvPr/>
        </p:nvSpPr>
        <p:spPr>
          <a:xfrm>
            <a:off x="2278379" y="2142744"/>
            <a:ext cx="7889748" cy="435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28481" y="6079702"/>
            <a:ext cx="294005" cy="27432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400" dirty="0">
                <a:latin typeface="Comic Sans MS"/>
                <a:cs typeface="Comic Sans MS"/>
              </a:rPr>
              <a:t>18</a:t>
            </a:fld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3358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Dilation</a:t>
            </a:r>
            <a:endParaRPr sz="36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36394" y="1918842"/>
            <a:ext cx="8243570" cy="110172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450" spc="2870" dirty="0">
                <a:latin typeface="Microsoft Sans Serif"/>
                <a:cs typeface="Microsoft Sans Serif"/>
              </a:rPr>
              <a:t>	</a:t>
            </a:r>
            <a:r>
              <a:rPr sz="1800" spc="-5" dirty="0">
                <a:latin typeface="Trebuchet MS"/>
                <a:cs typeface="Trebuchet MS"/>
              </a:rPr>
              <a:t>Does the structuring element </a:t>
            </a:r>
            <a:r>
              <a:rPr sz="1800" b="1" dirty="0">
                <a:latin typeface="Trebuchet MS"/>
                <a:cs typeface="Trebuchet MS"/>
              </a:rPr>
              <a:t>hit </a:t>
            </a:r>
            <a:r>
              <a:rPr sz="1800" b="1" spc="-5" dirty="0">
                <a:latin typeface="Trebuchet MS"/>
                <a:cs typeface="Trebuchet MS"/>
              </a:rPr>
              <a:t>the</a:t>
            </a:r>
            <a:r>
              <a:rPr sz="1800" b="1" spc="30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set?</a:t>
            </a:r>
            <a:endParaRPr sz="18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2870" dirty="0">
                <a:latin typeface="Microsoft Sans Serif"/>
                <a:cs typeface="Microsoft Sans Serif"/>
              </a:rPr>
              <a:t>	</a:t>
            </a:r>
            <a:r>
              <a:rPr sz="1800" spc="-5" dirty="0">
                <a:latin typeface="Trebuchet MS"/>
                <a:cs typeface="Trebuchet MS"/>
              </a:rPr>
              <a:t>dilation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of</a:t>
            </a:r>
            <a:r>
              <a:rPr sz="1800" dirty="0">
                <a:latin typeface="Trebuchet MS"/>
                <a:cs typeface="Trebuchet MS"/>
              </a:rPr>
              <a:t> a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set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by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structuring element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B:</a:t>
            </a:r>
            <a:r>
              <a:rPr sz="1800" spc="-5" dirty="0">
                <a:latin typeface="Trebuchet MS"/>
                <a:cs typeface="Trebuchet MS"/>
              </a:rPr>
              <a:t> all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z </a:t>
            </a:r>
            <a:r>
              <a:rPr sz="1800" spc="-5" dirty="0">
                <a:latin typeface="Trebuchet MS"/>
                <a:cs typeface="Trebuchet MS"/>
              </a:rPr>
              <a:t>in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such </a:t>
            </a:r>
            <a:r>
              <a:rPr sz="1800" spc="-5" dirty="0">
                <a:latin typeface="Trebuchet MS"/>
                <a:cs typeface="Trebuchet MS"/>
              </a:rPr>
              <a:t>that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B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hits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lang="en-GB" sz="1800" dirty="0">
                <a:latin typeface="Trebuchet MS"/>
                <a:cs typeface="Trebuchet MS"/>
              </a:rPr>
              <a:t> when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origin of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B=z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36394" y="3924680"/>
            <a:ext cx="388340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2870" dirty="0">
                <a:latin typeface="Microsoft Sans Serif"/>
                <a:cs typeface="Microsoft Sans Serif"/>
              </a:rPr>
              <a:t>	</a:t>
            </a:r>
            <a:r>
              <a:rPr sz="1800" b="1" dirty="0">
                <a:latin typeface="Trebuchet MS"/>
                <a:cs typeface="Trebuchet MS"/>
              </a:rPr>
              <a:t>grow </a:t>
            </a:r>
            <a:r>
              <a:rPr sz="1800" b="1" spc="-5" dirty="0">
                <a:latin typeface="Trebuchet MS"/>
                <a:cs typeface="Trebuchet MS"/>
              </a:rPr>
              <a:t>the</a:t>
            </a:r>
            <a:r>
              <a:rPr sz="1800" b="1" spc="-85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object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25958" y="326833"/>
            <a:ext cx="3761741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Binary</a:t>
            </a:r>
            <a:r>
              <a:rPr sz="3200" spc="-70" dirty="0"/>
              <a:t> </a:t>
            </a:r>
            <a:r>
              <a:rPr sz="3200" spc="-5" dirty="0"/>
              <a:t>Images</a:t>
            </a:r>
            <a:endParaRPr sz="3200" dirty="0"/>
          </a:p>
        </p:txBody>
      </p:sp>
      <p:sp>
        <p:nvSpPr>
          <p:cNvPr id="14" name="object 14"/>
          <p:cNvSpPr/>
          <p:nvPr/>
        </p:nvSpPr>
        <p:spPr>
          <a:xfrm>
            <a:off x="2133600" y="914400"/>
            <a:ext cx="7848600" cy="76200"/>
          </a:xfrm>
          <a:custGeom>
            <a:avLst/>
            <a:gdLst/>
            <a:ahLst/>
            <a:cxnLst/>
            <a:rect l="l" t="t" r="r" b="b"/>
            <a:pathLst>
              <a:path w="7848600" h="76200">
                <a:moveTo>
                  <a:pt x="0" y="76200"/>
                </a:moveTo>
                <a:lnTo>
                  <a:pt x="7848600" y="76200"/>
                </a:lnTo>
                <a:lnTo>
                  <a:pt x="78486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62200" y="1447800"/>
            <a:ext cx="3733800" cy="2752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0800" y="1447800"/>
            <a:ext cx="3733800" cy="2752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60496" y="4673345"/>
            <a:ext cx="54000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1460">
              <a:lnSpc>
                <a:spcPct val="100000"/>
              </a:lnSpc>
              <a:spcBef>
                <a:spcPts val="100"/>
              </a:spcBef>
              <a:buChar char="•"/>
              <a:tabLst>
                <a:tab pos="264160" algn="l"/>
              </a:tabLst>
            </a:pPr>
            <a:r>
              <a:rPr sz="2400" spc="-5" dirty="0">
                <a:latin typeface="Trebuchet MS"/>
                <a:cs typeface="Trebuchet MS"/>
              </a:rPr>
              <a:t>Images with only two </a:t>
            </a:r>
            <a:r>
              <a:rPr sz="2400" dirty="0">
                <a:latin typeface="Trebuchet MS"/>
                <a:cs typeface="Trebuchet MS"/>
              </a:rPr>
              <a:t>values </a:t>
            </a:r>
            <a:r>
              <a:rPr sz="2400" spc="-5" dirty="0">
                <a:latin typeface="Trebuchet MS"/>
                <a:cs typeface="Trebuchet MS"/>
              </a:rPr>
              <a:t>(0 </a:t>
            </a:r>
            <a:r>
              <a:rPr sz="2400" dirty="0">
                <a:latin typeface="Trebuchet MS"/>
                <a:cs typeface="Trebuchet MS"/>
              </a:rPr>
              <a:t>or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1)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Char char="•"/>
            </a:pPr>
            <a:endParaRPr sz="2450">
              <a:latin typeface="Trebuchet MS"/>
              <a:cs typeface="Trebuchet MS"/>
            </a:endParaRPr>
          </a:p>
          <a:p>
            <a:pPr marL="264160" indent="-251460">
              <a:lnSpc>
                <a:spcPct val="100000"/>
              </a:lnSpc>
              <a:spcBef>
                <a:spcPts val="5"/>
              </a:spcBef>
              <a:buChar char="•"/>
              <a:tabLst>
                <a:tab pos="264160" algn="l"/>
              </a:tabLst>
            </a:pPr>
            <a:r>
              <a:rPr sz="2400" spc="-5" dirty="0">
                <a:latin typeface="Trebuchet MS"/>
                <a:cs typeface="Trebuchet MS"/>
              </a:rPr>
              <a:t>Simple to process and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analyze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Char char="•"/>
            </a:pPr>
            <a:endParaRPr sz="2450">
              <a:latin typeface="Trebuchet MS"/>
              <a:cs typeface="Trebuchet MS"/>
            </a:endParaRPr>
          </a:p>
          <a:p>
            <a:pPr marL="264160" indent="-251460">
              <a:lnSpc>
                <a:spcPct val="100000"/>
              </a:lnSpc>
              <a:buChar char="•"/>
              <a:tabLst>
                <a:tab pos="264160" algn="l"/>
              </a:tabLst>
            </a:pPr>
            <a:r>
              <a:rPr sz="2400" spc="-45" dirty="0">
                <a:latin typeface="Trebuchet MS"/>
                <a:cs typeface="Trebuchet MS"/>
              </a:rPr>
              <a:t>Very </a:t>
            </a:r>
            <a:r>
              <a:rPr sz="2400" spc="-5" dirty="0">
                <a:latin typeface="Trebuchet MS"/>
                <a:cs typeface="Trebuchet MS"/>
              </a:rPr>
              <a:t>useful </a:t>
            </a:r>
            <a:r>
              <a:rPr sz="2400" dirty="0">
                <a:latin typeface="Trebuchet MS"/>
                <a:cs typeface="Trebuchet MS"/>
              </a:rPr>
              <a:t>for </a:t>
            </a:r>
            <a:r>
              <a:rPr sz="2400" spc="-5" dirty="0">
                <a:latin typeface="Trebuchet MS"/>
                <a:cs typeface="Trebuchet MS"/>
              </a:rPr>
              <a:t>industrial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applications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4730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Dilation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238755" y="1929383"/>
            <a:ext cx="7996428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7473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Dilation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310383" y="2071116"/>
            <a:ext cx="7760208" cy="435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9567" y="2205227"/>
            <a:ext cx="7420356" cy="3994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8082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Dilation </a:t>
            </a:r>
            <a:r>
              <a:rPr sz="3600" dirty="0"/>
              <a:t>: Bridging</a:t>
            </a:r>
            <a:r>
              <a:rPr sz="3600" spc="-100" dirty="0"/>
              <a:t> </a:t>
            </a:r>
            <a:r>
              <a:rPr sz="3600" dirty="0"/>
              <a:t>gaps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533400"/>
            <a:ext cx="5029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spc="-5" dirty="0"/>
              <a:t>Why </a:t>
            </a:r>
            <a:r>
              <a:rPr sz="3600" spc="-5" dirty="0"/>
              <a:t>useful</a:t>
            </a:r>
            <a:r>
              <a:rPr lang="en-GB" sz="3600" spc="-5" dirty="0"/>
              <a:t>?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0200" y="2229226"/>
            <a:ext cx="8991600" cy="2518638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  <a:tabLst>
                <a:tab pos="354965" algn="l"/>
              </a:tabLst>
            </a:pPr>
            <a:r>
              <a:rPr lang="en-GB" sz="2400" spc="2875" dirty="0">
                <a:latin typeface="Microsoft Sans Serif"/>
                <a:cs typeface="Microsoft Sans Serif"/>
              </a:rPr>
              <a:t>	</a:t>
            </a:r>
            <a:r>
              <a:rPr sz="2400" b="1" spc="-5" dirty="0">
                <a:latin typeface="Trebuchet MS"/>
                <a:cs typeface="Trebuchet MS"/>
              </a:rPr>
              <a:t>Erosion</a:t>
            </a:r>
            <a:endParaRPr sz="2400" b="1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6285" algn="l"/>
              </a:tabLst>
            </a:pPr>
            <a:r>
              <a:rPr sz="2400" spc="2600" dirty="0">
                <a:latin typeface="Microsoft Sans Serif"/>
                <a:cs typeface="Microsoft Sans Serif"/>
              </a:rPr>
              <a:t>	</a:t>
            </a:r>
            <a:r>
              <a:rPr sz="2400" spc="-5" dirty="0">
                <a:latin typeface="Trebuchet MS"/>
                <a:cs typeface="Trebuchet MS"/>
              </a:rPr>
              <a:t>removal of structures of certain shape and size</a:t>
            </a:r>
            <a:r>
              <a:rPr lang="en-GB" sz="2400" spc="-5" dirty="0">
                <a:latin typeface="Trebuchet MS"/>
                <a:cs typeface="Trebuchet MS"/>
              </a:rPr>
              <a:t>.</a:t>
            </a: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6285" algn="l"/>
              </a:tabLst>
            </a:pPr>
            <a:endParaRPr lang="en-GB" sz="2400" spc="-5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6285" algn="l"/>
              </a:tabLst>
            </a:pPr>
            <a:r>
              <a:rPr lang="en-GB" sz="2400" b="1" spc="-5" dirty="0">
                <a:latin typeface="Trebuchet MS"/>
                <a:cs typeface="Trebuchet MS"/>
              </a:rPr>
              <a:t>Dilation</a:t>
            </a:r>
            <a:endParaRPr lang="en-GB" sz="2400" b="1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6285" algn="l"/>
              </a:tabLst>
            </a:pPr>
            <a:r>
              <a:rPr sz="2400" spc="2600" dirty="0">
                <a:latin typeface="Microsoft Sans Serif"/>
                <a:cs typeface="Microsoft Sans Serif"/>
              </a:rPr>
              <a:t>	</a:t>
            </a:r>
            <a:r>
              <a:rPr sz="2400" spc="-5" dirty="0">
                <a:latin typeface="Trebuchet MS"/>
                <a:cs typeface="Trebuchet MS"/>
              </a:rPr>
              <a:t>filling of </a:t>
            </a:r>
            <a:r>
              <a:rPr sz="2400" spc="-10" dirty="0">
                <a:latin typeface="Trebuchet MS"/>
                <a:cs typeface="Trebuchet MS"/>
              </a:rPr>
              <a:t>holes </a:t>
            </a:r>
            <a:r>
              <a:rPr sz="2400" spc="-5" dirty="0">
                <a:latin typeface="Trebuchet MS"/>
                <a:cs typeface="Trebuchet MS"/>
              </a:rPr>
              <a:t>of certain shape and size</a:t>
            </a:r>
            <a:r>
              <a:rPr lang="en-GB" sz="2400" spc="-5" dirty="0"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2A4A06B-BECC-4E44-ABC1-0DAA227091AF}"/>
              </a:ext>
            </a:extLst>
          </p:cNvPr>
          <p:cNvSpPr txBox="1">
            <a:spLocks/>
          </p:cNvSpPr>
          <p:nvPr/>
        </p:nvSpPr>
        <p:spPr>
          <a:xfrm>
            <a:off x="7391400" y="1942206"/>
            <a:ext cx="5029200" cy="57404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9683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Combining erosion </a:t>
            </a:r>
            <a:r>
              <a:rPr sz="3600" dirty="0"/>
              <a:t>and</a:t>
            </a:r>
            <a:r>
              <a:rPr sz="3600" spc="-80" dirty="0"/>
              <a:t> </a:t>
            </a:r>
            <a:r>
              <a:rPr sz="3600" spc="-5" dirty="0"/>
              <a:t>dilation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6309" y="2042861"/>
            <a:ext cx="6373495" cy="276225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  <a:tabLst>
                <a:tab pos="354965" algn="l"/>
              </a:tabLst>
            </a:pPr>
            <a:r>
              <a:rPr sz="1450" spc="2875" dirty="0">
                <a:latin typeface="Microsoft Sans Serif"/>
                <a:cs typeface="Microsoft Sans Serif"/>
              </a:rPr>
              <a:t>	</a:t>
            </a:r>
            <a:r>
              <a:rPr sz="1800" spc="-30" dirty="0">
                <a:latin typeface="Trebuchet MS"/>
                <a:cs typeface="Trebuchet MS"/>
              </a:rPr>
              <a:t>WANTED:</a:t>
            </a:r>
            <a:endParaRPr sz="1800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6285" algn="l"/>
              </a:tabLst>
            </a:pPr>
            <a:r>
              <a:rPr sz="1250" spc="2600" dirty="0">
                <a:latin typeface="Microsoft Sans Serif"/>
                <a:cs typeface="Microsoft Sans Serif"/>
              </a:rPr>
              <a:t>	</a:t>
            </a:r>
            <a:r>
              <a:rPr sz="1600" spc="-5" dirty="0">
                <a:latin typeface="Trebuchet MS"/>
                <a:cs typeface="Trebuchet MS"/>
              </a:rPr>
              <a:t>remove structures / fill</a:t>
            </a:r>
            <a:r>
              <a:rPr sz="1600" spc="5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holes</a:t>
            </a:r>
            <a:endParaRPr sz="1600" dirty="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6285" algn="l"/>
              </a:tabLst>
            </a:pPr>
            <a:r>
              <a:rPr sz="1250" spc="2600" dirty="0">
                <a:latin typeface="Microsoft Sans Serif"/>
                <a:cs typeface="Microsoft Sans Serif"/>
              </a:rPr>
              <a:t>	</a:t>
            </a:r>
            <a:r>
              <a:rPr sz="1600" spc="-10" dirty="0">
                <a:latin typeface="Trebuchet MS"/>
                <a:cs typeface="Trebuchet MS"/>
              </a:rPr>
              <a:t>without affecting </a:t>
            </a:r>
            <a:r>
              <a:rPr sz="1600" spc="-5" dirty="0">
                <a:latin typeface="Trebuchet MS"/>
                <a:cs typeface="Trebuchet MS"/>
              </a:rPr>
              <a:t>remaining</a:t>
            </a:r>
            <a:r>
              <a:rPr sz="1600" spc="5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parts</a:t>
            </a:r>
            <a:endParaRPr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450" spc="2870" dirty="0">
                <a:latin typeface="Microsoft Sans Serif"/>
                <a:cs typeface="Microsoft Sans Serif"/>
              </a:rPr>
              <a:t>	</a:t>
            </a:r>
            <a:r>
              <a:rPr sz="1800" spc="-5" dirty="0">
                <a:latin typeface="Trebuchet MS"/>
                <a:cs typeface="Trebuchet MS"/>
              </a:rPr>
              <a:t>SOLUTION: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2870" dirty="0">
                <a:latin typeface="Microsoft Sans Serif"/>
                <a:cs typeface="Microsoft Sans Serif"/>
              </a:rPr>
              <a:t>	</a:t>
            </a:r>
            <a:r>
              <a:rPr sz="1800" spc="-5" dirty="0">
                <a:latin typeface="Trebuchet MS"/>
                <a:cs typeface="Trebuchet MS"/>
              </a:rPr>
              <a:t>combine erosion and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dilation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450" spc="2870" dirty="0">
                <a:latin typeface="Microsoft Sans Serif"/>
                <a:cs typeface="Microsoft Sans Serif"/>
              </a:rPr>
              <a:t>	</a:t>
            </a:r>
            <a:r>
              <a:rPr sz="1800" spc="-5" dirty="0">
                <a:latin typeface="Trebuchet MS"/>
                <a:cs typeface="Trebuchet MS"/>
              </a:rPr>
              <a:t>(using </a:t>
            </a:r>
            <a:r>
              <a:rPr sz="1800" dirty="0">
                <a:latin typeface="Trebuchet MS"/>
                <a:cs typeface="Trebuchet MS"/>
              </a:rPr>
              <a:t>same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SE)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310" y="1524000"/>
            <a:ext cx="9350857" cy="417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85890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Erosion : eliminating </a:t>
            </a:r>
            <a:r>
              <a:rPr sz="4000" spc="-10" dirty="0"/>
              <a:t>irrelevant</a:t>
            </a:r>
            <a:r>
              <a:rPr sz="4000" spc="70" dirty="0"/>
              <a:t> </a:t>
            </a:r>
            <a:r>
              <a:rPr sz="4000" spc="-10" dirty="0"/>
              <a:t>detail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853945" y="5931543"/>
            <a:ext cx="7341870" cy="910506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spc="-5" dirty="0">
                <a:latin typeface="Comic Sans MS"/>
                <a:cs typeface="Comic Sans MS"/>
              </a:rPr>
              <a:t>structuring element B = 13x13 pixels of</a:t>
            </a:r>
            <a:r>
              <a:rPr lang="en-GB" sz="2800" spc="-5" dirty="0">
                <a:latin typeface="Comic Sans MS"/>
                <a:cs typeface="Comic Sans MS"/>
              </a:rPr>
              <a:t> </a:t>
            </a:r>
            <a:r>
              <a:rPr lang="en-GB" sz="2800" spc="-5" dirty="0" err="1">
                <a:latin typeface="Comic Sans MS"/>
                <a:cs typeface="Comic Sans MS"/>
              </a:rPr>
              <a:t>gray</a:t>
            </a:r>
            <a:r>
              <a:rPr lang="en-GB" sz="2800" spc="-5" dirty="0">
                <a:latin typeface="Comic Sans MS"/>
                <a:cs typeface="Comic Sans MS"/>
              </a:rPr>
              <a:t> level 1</a:t>
            </a:r>
            <a:endParaRPr sz="2100" baseline="13888" dirty="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6378" y="5931543"/>
            <a:ext cx="1049020" cy="5207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spc="-5" dirty="0">
                <a:latin typeface="Comic Sans MS"/>
                <a:cs typeface="Comic Sans MS"/>
              </a:rPr>
              <a:t>level</a:t>
            </a:r>
            <a:r>
              <a:rPr sz="2800" spc="-7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1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8159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Application:</a:t>
            </a:r>
            <a:r>
              <a:rPr sz="3600" spc="-45" dirty="0"/>
              <a:t> </a:t>
            </a:r>
            <a:r>
              <a:rPr sz="3600" dirty="0"/>
              <a:t>filtering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r>
              <a:rPr dirty="0"/>
              <a:t>47</a:t>
            </a:r>
          </a:p>
        </p:txBody>
      </p:sp>
      <p:sp>
        <p:nvSpPr>
          <p:cNvPr id="3" name="object 3"/>
          <p:cNvSpPr/>
          <p:nvPr/>
        </p:nvSpPr>
        <p:spPr>
          <a:xfrm>
            <a:off x="2340864" y="1592580"/>
            <a:ext cx="6932676" cy="4786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3495" y="2276855"/>
            <a:ext cx="8282940" cy="279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8006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Boundary</a:t>
            </a:r>
            <a:r>
              <a:rPr sz="3600" spc="-55" dirty="0"/>
              <a:t> </a:t>
            </a:r>
            <a:r>
              <a:rPr sz="3600" spc="-5" dirty="0"/>
              <a:t>Extraction</a:t>
            </a:r>
            <a:endParaRPr sz="36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r>
              <a:rPr dirty="0"/>
              <a:t>50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39777" y="5408564"/>
            <a:ext cx="5008245" cy="87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50" i="1" spc="-10" dirty="0">
                <a:latin typeface="Symbol"/>
                <a:cs typeface="Symbol"/>
              </a:rPr>
              <a:t></a:t>
            </a:r>
            <a:r>
              <a:rPr sz="5550" i="1" spc="-785" dirty="0">
                <a:latin typeface="Times New Roman"/>
                <a:cs typeface="Times New Roman"/>
              </a:rPr>
              <a:t> </a:t>
            </a:r>
            <a:r>
              <a:rPr sz="5250" spc="165" dirty="0">
                <a:latin typeface="Times New Roman"/>
                <a:cs typeface="Times New Roman"/>
              </a:rPr>
              <a:t>(</a:t>
            </a:r>
            <a:r>
              <a:rPr sz="5250" i="1" spc="165" dirty="0">
                <a:latin typeface="Times New Roman"/>
                <a:cs typeface="Times New Roman"/>
              </a:rPr>
              <a:t>A</a:t>
            </a:r>
            <a:r>
              <a:rPr sz="5250" spc="165" dirty="0">
                <a:latin typeface="Times New Roman"/>
                <a:cs typeface="Times New Roman"/>
              </a:rPr>
              <a:t>)</a:t>
            </a:r>
            <a:r>
              <a:rPr sz="5250" spc="-245" dirty="0">
                <a:latin typeface="Times New Roman"/>
                <a:cs typeface="Times New Roman"/>
              </a:rPr>
              <a:t> </a:t>
            </a:r>
            <a:r>
              <a:rPr sz="5250" spc="155" dirty="0">
                <a:latin typeface="Symbol"/>
                <a:cs typeface="Symbol"/>
              </a:rPr>
              <a:t></a:t>
            </a:r>
            <a:r>
              <a:rPr sz="5250" spc="90" dirty="0">
                <a:latin typeface="Times New Roman"/>
                <a:cs typeface="Times New Roman"/>
              </a:rPr>
              <a:t> </a:t>
            </a:r>
            <a:r>
              <a:rPr sz="5250" i="1" spc="170" dirty="0">
                <a:latin typeface="Times New Roman"/>
                <a:cs typeface="Times New Roman"/>
              </a:rPr>
              <a:t>A</a:t>
            </a:r>
            <a:r>
              <a:rPr sz="5250" i="1" spc="-800" dirty="0">
                <a:latin typeface="Times New Roman"/>
                <a:cs typeface="Times New Roman"/>
              </a:rPr>
              <a:t> </a:t>
            </a:r>
            <a:r>
              <a:rPr sz="5250" spc="490" dirty="0">
                <a:latin typeface="Symbol"/>
                <a:cs typeface="Symbol"/>
              </a:rPr>
              <a:t></a:t>
            </a:r>
            <a:r>
              <a:rPr sz="5250" spc="490" dirty="0">
                <a:latin typeface="Times New Roman"/>
                <a:cs typeface="Times New Roman"/>
              </a:rPr>
              <a:t>(</a:t>
            </a:r>
            <a:r>
              <a:rPr sz="5250" i="1" spc="490" dirty="0">
                <a:latin typeface="Times New Roman"/>
                <a:cs typeface="Times New Roman"/>
              </a:rPr>
              <a:t>A</a:t>
            </a:r>
            <a:r>
              <a:rPr sz="5250" i="1" spc="-800" dirty="0">
                <a:latin typeface="Times New Roman"/>
                <a:cs typeface="Times New Roman"/>
              </a:rPr>
              <a:t> </a:t>
            </a:r>
            <a:r>
              <a:rPr sz="5250" spc="155" dirty="0">
                <a:latin typeface="Symbol"/>
                <a:cs typeface="Symbol"/>
              </a:rPr>
              <a:t></a:t>
            </a:r>
            <a:r>
              <a:rPr sz="5250" spc="-465" dirty="0">
                <a:latin typeface="Times New Roman"/>
                <a:cs typeface="Times New Roman"/>
              </a:rPr>
              <a:t> </a:t>
            </a:r>
            <a:r>
              <a:rPr sz="5250" i="1" spc="105" dirty="0">
                <a:latin typeface="Times New Roman"/>
                <a:cs typeface="Times New Roman"/>
              </a:rPr>
              <a:t>B</a:t>
            </a:r>
            <a:r>
              <a:rPr sz="5250" spc="105" dirty="0">
                <a:latin typeface="Times New Roman"/>
                <a:cs typeface="Times New Roman"/>
              </a:rPr>
              <a:t>)</a:t>
            </a:r>
            <a:endParaRPr sz="5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20533" y="5775197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5" h="360045">
                <a:moveTo>
                  <a:pt x="0" y="179831"/>
                </a:moveTo>
                <a:lnTo>
                  <a:pt x="6454" y="132027"/>
                </a:lnTo>
                <a:lnTo>
                  <a:pt x="24666" y="89069"/>
                </a:lnTo>
                <a:lnTo>
                  <a:pt x="52911" y="52673"/>
                </a:lnTo>
                <a:lnTo>
                  <a:pt x="89464" y="24553"/>
                </a:lnTo>
                <a:lnTo>
                  <a:pt x="132600" y="6424"/>
                </a:lnTo>
                <a:lnTo>
                  <a:pt x="180594" y="0"/>
                </a:lnTo>
                <a:lnTo>
                  <a:pt x="228587" y="6424"/>
                </a:lnTo>
                <a:lnTo>
                  <a:pt x="271723" y="24553"/>
                </a:lnTo>
                <a:lnTo>
                  <a:pt x="308276" y="52673"/>
                </a:lnTo>
                <a:lnTo>
                  <a:pt x="336521" y="89069"/>
                </a:lnTo>
                <a:lnTo>
                  <a:pt x="354733" y="132027"/>
                </a:lnTo>
                <a:lnTo>
                  <a:pt x="361188" y="179831"/>
                </a:lnTo>
                <a:lnTo>
                  <a:pt x="354733" y="227636"/>
                </a:lnTo>
                <a:lnTo>
                  <a:pt x="336521" y="270594"/>
                </a:lnTo>
                <a:lnTo>
                  <a:pt x="308276" y="306990"/>
                </a:lnTo>
                <a:lnTo>
                  <a:pt x="271723" y="335110"/>
                </a:lnTo>
                <a:lnTo>
                  <a:pt x="228587" y="353239"/>
                </a:lnTo>
                <a:lnTo>
                  <a:pt x="180594" y="359663"/>
                </a:lnTo>
                <a:lnTo>
                  <a:pt x="132600" y="353239"/>
                </a:lnTo>
                <a:lnTo>
                  <a:pt x="89464" y="335110"/>
                </a:lnTo>
                <a:lnTo>
                  <a:pt x="52911" y="306990"/>
                </a:lnTo>
                <a:lnTo>
                  <a:pt x="24666" y="270594"/>
                </a:lnTo>
                <a:lnTo>
                  <a:pt x="6454" y="227636"/>
                </a:lnTo>
                <a:lnTo>
                  <a:pt x="0" y="179831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8276" y="2205227"/>
            <a:ext cx="8013192" cy="3503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6787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Example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r>
              <a:rPr dirty="0"/>
              <a:t>51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2976" y="3027121"/>
            <a:ext cx="2662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2590800"/>
            <a:ext cx="8305800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735" marR="5080" indent="194945">
              <a:lnSpc>
                <a:spcPct val="100000"/>
              </a:lnSpc>
              <a:spcBef>
                <a:spcPts val="105"/>
              </a:spcBef>
            </a:pPr>
            <a:r>
              <a:rPr dirty="0"/>
              <a:t>Question: </a:t>
            </a:r>
            <a:r>
              <a:rPr spc="-5" dirty="0"/>
              <a:t>How </a:t>
            </a:r>
            <a:r>
              <a:rPr spc="-10" dirty="0"/>
              <a:t>do </a:t>
            </a:r>
            <a:r>
              <a:rPr dirty="0"/>
              <a:t>we actually  determine </a:t>
            </a:r>
            <a:r>
              <a:rPr spc="-5" dirty="0"/>
              <a:t>which portion </a:t>
            </a:r>
            <a:r>
              <a:rPr dirty="0"/>
              <a:t>of</a:t>
            </a:r>
            <a:r>
              <a:rPr spc="-140" dirty="0"/>
              <a:t> </a:t>
            </a:r>
            <a:r>
              <a:rPr spc="-5" dirty="0"/>
              <a:t>the</a:t>
            </a:r>
          </a:p>
          <a:p>
            <a:pPr marL="904875">
              <a:lnSpc>
                <a:spcPct val="100000"/>
              </a:lnSpc>
            </a:pPr>
            <a:r>
              <a:rPr dirty="0"/>
              <a:t>image </a:t>
            </a:r>
            <a:r>
              <a:rPr spc="-5" dirty="0"/>
              <a:t>is black </a:t>
            </a:r>
            <a:r>
              <a:rPr dirty="0"/>
              <a:t>or</a:t>
            </a:r>
            <a:r>
              <a:rPr spc="-65" dirty="0"/>
              <a:t> </a:t>
            </a:r>
            <a:r>
              <a:rPr spc="-5" dirty="0"/>
              <a:t>white?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0844" y="2837764"/>
            <a:ext cx="3235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Thresholding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4425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Thresholding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1981200"/>
            <a:ext cx="10210800" cy="3607398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354965" algn="l"/>
              </a:tabLst>
            </a:pPr>
            <a:r>
              <a:rPr sz="2400" spc="2870" dirty="0">
                <a:latin typeface="Microsoft Sans Serif"/>
                <a:cs typeface="Microsoft Sans Serif"/>
              </a:rPr>
              <a:t>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natural </a:t>
            </a:r>
            <a:r>
              <a:rPr sz="2400" dirty="0">
                <a:latin typeface="Trebuchet MS"/>
                <a:cs typeface="Trebuchet MS"/>
              </a:rPr>
              <a:t>way </a:t>
            </a:r>
            <a:r>
              <a:rPr sz="2400" spc="-5" dirty="0">
                <a:latin typeface="Trebuchet MS"/>
                <a:cs typeface="Trebuchet MS"/>
              </a:rPr>
              <a:t>to segment </a:t>
            </a:r>
            <a:r>
              <a:rPr sz="2400" dirty="0">
                <a:latin typeface="Trebuchet MS"/>
                <a:cs typeface="Trebuchet MS"/>
              </a:rPr>
              <a:t>image regions </a:t>
            </a:r>
            <a:r>
              <a:rPr sz="2400" spc="-5" dirty="0">
                <a:latin typeface="Trebuchet MS"/>
                <a:cs typeface="Trebuchet MS"/>
              </a:rPr>
              <a:t>is through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thresholding,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2400" spc="2875" dirty="0">
                <a:latin typeface="Microsoft Sans Serif"/>
                <a:cs typeface="Microsoft Sans Serif"/>
              </a:rPr>
              <a:t></a:t>
            </a:r>
            <a:r>
              <a:rPr sz="2400" dirty="0">
                <a:latin typeface="Trebuchet MS"/>
                <a:cs typeface="Trebuchet MS"/>
              </a:rPr>
              <a:t>The </a:t>
            </a:r>
            <a:r>
              <a:rPr sz="2400" spc="-5" dirty="0">
                <a:latin typeface="Trebuchet MS"/>
                <a:cs typeface="Trebuchet MS"/>
              </a:rPr>
              <a:t>separation </a:t>
            </a:r>
            <a:r>
              <a:rPr sz="2400" spc="-10" dirty="0">
                <a:latin typeface="Trebuchet MS"/>
                <a:cs typeface="Trebuchet MS"/>
              </a:rPr>
              <a:t>of </a:t>
            </a:r>
            <a:r>
              <a:rPr sz="2400" spc="-5" dirty="0">
                <a:latin typeface="Trebuchet MS"/>
                <a:cs typeface="Trebuchet MS"/>
              </a:rPr>
              <a:t>light and </a:t>
            </a:r>
            <a:r>
              <a:rPr sz="2400" dirty="0">
                <a:latin typeface="Trebuchet MS"/>
                <a:cs typeface="Trebuchet MS"/>
              </a:rPr>
              <a:t>dark</a:t>
            </a:r>
            <a:r>
              <a:rPr sz="2400" spc="-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regions.</a:t>
            </a:r>
            <a:endParaRPr sz="2400" dirty="0">
              <a:latin typeface="Trebuchet MS"/>
              <a:cs typeface="Trebuchet MS"/>
            </a:endParaRPr>
          </a:p>
          <a:p>
            <a:pPr marL="354965" marR="13970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lang="en-GB" sz="2400" spc="2870" dirty="0">
                <a:latin typeface="Microsoft Sans Serif"/>
                <a:cs typeface="Microsoft Sans Serif"/>
              </a:rPr>
              <a:t></a:t>
            </a:r>
            <a:r>
              <a:rPr sz="2400" spc="-5" dirty="0">
                <a:latin typeface="Trebuchet MS"/>
                <a:cs typeface="Trebuchet MS"/>
              </a:rPr>
              <a:t>Thresholding creates binary images from grey-level ones by turning all </a:t>
            </a:r>
            <a:r>
              <a:rPr sz="2400" b="1" spc="-250" dirty="0">
                <a:latin typeface="Trebuchet MS"/>
                <a:cs typeface="Trebuchet MS"/>
              </a:rPr>
              <a:t>pixels</a:t>
            </a:r>
            <a:r>
              <a:rPr sz="2400" spc="-250" dirty="0">
                <a:latin typeface="Trebuchet MS"/>
                <a:cs typeface="Trebuchet MS"/>
              </a:rPr>
              <a:t>  </a:t>
            </a:r>
            <a:r>
              <a:rPr sz="2400" spc="-5" dirty="0">
                <a:latin typeface="Trebuchet MS"/>
                <a:cs typeface="Trebuchet MS"/>
              </a:rPr>
              <a:t>below </a:t>
            </a:r>
            <a:r>
              <a:rPr sz="2400" dirty="0">
                <a:latin typeface="Trebuchet MS"/>
                <a:cs typeface="Trebuchet MS"/>
              </a:rPr>
              <a:t>some </a:t>
            </a:r>
            <a:r>
              <a:rPr sz="2400" spc="-5" dirty="0">
                <a:latin typeface="Trebuchet MS"/>
                <a:cs typeface="Trebuchet MS"/>
              </a:rPr>
              <a:t>threshold to zero and all pixels about that threshold to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one.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2400" spc="2870" dirty="0">
                <a:latin typeface="Microsoft Sans Serif"/>
                <a:cs typeface="Microsoft Sans Serif"/>
              </a:rPr>
              <a:t></a:t>
            </a:r>
            <a:r>
              <a:rPr sz="2400" spc="-5" dirty="0">
                <a:latin typeface="Trebuchet MS"/>
                <a:cs typeface="Trebuchet MS"/>
              </a:rPr>
              <a:t>(What you want to </a:t>
            </a:r>
            <a:r>
              <a:rPr sz="2400" dirty="0">
                <a:latin typeface="Trebuchet MS"/>
                <a:cs typeface="Trebuchet MS"/>
              </a:rPr>
              <a:t>do </a:t>
            </a:r>
            <a:r>
              <a:rPr sz="2400" spc="-5" dirty="0">
                <a:latin typeface="Trebuchet MS"/>
                <a:cs typeface="Trebuchet MS"/>
              </a:rPr>
              <a:t>with pixels at the threshold doesn’t </a:t>
            </a:r>
            <a:r>
              <a:rPr sz="2400" spc="-40" dirty="0">
                <a:latin typeface="Trebuchet MS"/>
                <a:cs typeface="Trebuchet MS"/>
              </a:rPr>
              <a:t>matter, </a:t>
            </a:r>
            <a:r>
              <a:rPr sz="2400" spc="-5" dirty="0">
                <a:latin typeface="Trebuchet MS"/>
                <a:cs typeface="Trebuchet MS"/>
              </a:rPr>
              <a:t>as long</a:t>
            </a:r>
            <a:r>
              <a:rPr sz="2400" spc="-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as</a:t>
            </a:r>
            <a:r>
              <a:rPr lang="en-GB" sz="2400" spc="-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you’re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consistent.)</a:t>
            </a:r>
            <a:endParaRPr sz="2400" dirty="0">
              <a:latin typeface="Trebuchet MS"/>
              <a:cs typeface="Trebuchet MS"/>
            </a:endParaRPr>
          </a:p>
          <a:p>
            <a:pPr marL="354965" marR="5080" indent="-3429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4645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Thresholding</a:t>
            </a:r>
            <a:r>
              <a:rPr sz="3600" spc="-95" dirty="0"/>
              <a:t> </a:t>
            </a:r>
            <a:r>
              <a:rPr sz="3600" spc="-25" dirty="0"/>
              <a:t>Problems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825955" y="2209800"/>
            <a:ext cx="8540090" cy="359239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98450" marR="303530" indent="-285750">
              <a:lnSpc>
                <a:spcPts val="163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700" b="1" spc="-5" dirty="0">
                <a:cs typeface="Trebuchet MS"/>
              </a:rPr>
              <a:t>The major problem with thresholding is </a:t>
            </a:r>
            <a:r>
              <a:rPr sz="1700" b="1" dirty="0">
                <a:cs typeface="Trebuchet MS"/>
              </a:rPr>
              <a:t>that we </a:t>
            </a:r>
            <a:r>
              <a:rPr sz="1700" b="1" spc="-5" dirty="0">
                <a:cs typeface="Trebuchet MS"/>
              </a:rPr>
              <a:t>consider only the </a:t>
            </a:r>
            <a:r>
              <a:rPr sz="1700" b="1" spc="-25" dirty="0">
                <a:cs typeface="Trebuchet MS"/>
              </a:rPr>
              <a:t>intensity, </a:t>
            </a:r>
            <a:r>
              <a:rPr lang="en-GB" sz="1700" b="1" spc="-25" dirty="0">
                <a:cs typeface="Trebuchet MS"/>
              </a:rPr>
              <a:t>not </a:t>
            </a:r>
            <a:r>
              <a:rPr sz="1700" b="1" dirty="0">
                <a:cs typeface="Trebuchet MS"/>
              </a:rPr>
              <a:t>any </a:t>
            </a:r>
            <a:r>
              <a:rPr sz="1700" b="1" spc="-5" dirty="0">
                <a:cs typeface="Trebuchet MS"/>
              </a:rPr>
              <a:t>relationships between the</a:t>
            </a:r>
            <a:r>
              <a:rPr sz="1700" b="1" spc="-75" dirty="0">
                <a:cs typeface="Trebuchet MS"/>
              </a:rPr>
              <a:t> </a:t>
            </a:r>
            <a:r>
              <a:rPr sz="1700" b="1" spc="-5" dirty="0">
                <a:cs typeface="Trebuchet MS"/>
              </a:rPr>
              <a:t>pixels.</a:t>
            </a:r>
            <a:r>
              <a:rPr lang="en-GB" sz="1700" b="1" spc="-405" dirty="0">
                <a:cs typeface="Trebuchet MS"/>
              </a:rPr>
              <a:t> </a:t>
            </a:r>
            <a:endParaRPr sz="1700" b="1" dirty="0">
              <a:cs typeface="Trebuchet MS"/>
            </a:endParaRPr>
          </a:p>
          <a:p>
            <a:pPr marL="298450" marR="328930" indent="-285750">
              <a:lnSpc>
                <a:spcPts val="1630"/>
              </a:lnSpc>
              <a:spcBef>
                <a:spcPts val="1005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700" b="1" spc="-5" dirty="0">
                <a:cs typeface="Trebuchet MS"/>
              </a:rPr>
              <a:t>There is </a:t>
            </a:r>
            <a:r>
              <a:rPr sz="1700" b="1" dirty="0">
                <a:cs typeface="Trebuchet MS"/>
              </a:rPr>
              <a:t>no guarantee that </a:t>
            </a:r>
            <a:r>
              <a:rPr sz="1700" b="1" spc="-5" dirty="0">
                <a:cs typeface="Trebuchet MS"/>
              </a:rPr>
              <a:t>the pixels identiﬁed by the thresholding process</a:t>
            </a:r>
            <a:r>
              <a:rPr lang="en-GB" sz="1700" b="1" spc="-5" dirty="0">
                <a:cs typeface="Trebuchet MS"/>
              </a:rPr>
              <a:t> are</a:t>
            </a:r>
            <a:r>
              <a:rPr lang="en-GB" sz="1700" b="1" spc="-409" dirty="0">
                <a:cs typeface="Trebuchet MS"/>
              </a:rPr>
              <a:t> </a:t>
            </a:r>
            <a:r>
              <a:rPr sz="1700" b="1" spc="-5" dirty="0">
                <a:cs typeface="Trebuchet MS"/>
              </a:rPr>
              <a:t>contiguous.</a:t>
            </a:r>
            <a:endParaRPr sz="1700" b="1" dirty="0">
              <a:cs typeface="Trebuchet MS"/>
            </a:endParaRPr>
          </a:p>
          <a:p>
            <a:pPr marL="298450" marR="5080" indent="-285750">
              <a:lnSpc>
                <a:spcPts val="163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700" b="1" spc="-35" dirty="0">
                <a:cs typeface="Trebuchet MS"/>
              </a:rPr>
              <a:t>We </a:t>
            </a:r>
            <a:r>
              <a:rPr sz="1700" b="1" spc="-5" dirty="0">
                <a:cs typeface="Trebuchet MS"/>
              </a:rPr>
              <a:t>can easily include extraneous pixels that aren’t part </a:t>
            </a:r>
            <a:r>
              <a:rPr sz="1700" b="1" dirty="0">
                <a:cs typeface="Trebuchet MS"/>
              </a:rPr>
              <a:t>of the </a:t>
            </a:r>
            <a:r>
              <a:rPr sz="1700" b="1" spc="-5" dirty="0">
                <a:cs typeface="Trebuchet MS"/>
              </a:rPr>
              <a:t>desired region, </a:t>
            </a:r>
            <a:r>
              <a:rPr sz="1700" b="1" spc="-405" dirty="0">
                <a:cs typeface="Trebuchet MS"/>
              </a:rPr>
              <a:t>and  </a:t>
            </a:r>
            <a:r>
              <a:rPr sz="1700" b="1" dirty="0">
                <a:cs typeface="Trebuchet MS"/>
              </a:rPr>
              <a:t>we </a:t>
            </a:r>
            <a:r>
              <a:rPr sz="1700" b="1" spc="-5" dirty="0">
                <a:cs typeface="Trebuchet MS"/>
              </a:rPr>
              <a:t>can </a:t>
            </a:r>
            <a:r>
              <a:rPr sz="1700" b="1" dirty="0">
                <a:cs typeface="Trebuchet MS"/>
              </a:rPr>
              <a:t>just as </a:t>
            </a:r>
            <a:r>
              <a:rPr sz="1700" b="1" spc="-5" dirty="0">
                <a:cs typeface="Trebuchet MS"/>
              </a:rPr>
              <a:t>easily miss isolated pixels within the region (especially near the  boundaries </a:t>
            </a:r>
            <a:r>
              <a:rPr sz="1700" b="1" dirty="0">
                <a:cs typeface="Trebuchet MS"/>
              </a:rPr>
              <a:t>of </a:t>
            </a:r>
            <a:r>
              <a:rPr sz="1700" b="1" spc="-5" dirty="0">
                <a:cs typeface="Trebuchet MS"/>
              </a:rPr>
              <a:t>the</a:t>
            </a:r>
            <a:r>
              <a:rPr sz="1700" b="1" spc="-55" dirty="0">
                <a:cs typeface="Trebuchet MS"/>
              </a:rPr>
              <a:t> </a:t>
            </a:r>
            <a:r>
              <a:rPr sz="1700" b="1" spc="-5" dirty="0">
                <a:cs typeface="Trebuchet MS"/>
              </a:rPr>
              <a:t>region).</a:t>
            </a:r>
            <a:endParaRPr sz="1700" b="1" dirty="0">
              <a:cs typeface="Trebuchet MS"/>
            </a:endParaRPr>
          </a:p>
          <a:p>
            <a:pPr marL="298450" marR="279400" indent="-285750">
              <a:lnSpc>
                <a:spcPts val="1630"/>
              </a:lnSpc>
              <a:spcBef>
                <a:spcPts val="1015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700" b="1" spc="-5" dirty="0">
                <a:cs typeface="Trebuchet MS"/>
              </a:rPr>
              <a:t>These </a:t>
            </a:r>
            <a:r>
              <a:rPr sz="1700" b="1" spc="-10" dirty="0">
                <a:cs typeface="Trebuchet MS"/>
              </a:rPr>
              <a:t>effects </a:t>
            </a:r>
            <a:r>
              <a:rPr sz="1700" b="1" dirty="0">
                <a:cs typeface="Trebuchet MS"/>
              </a:rPr>
              <a:t>get </a:t>
            </a:r>
            <a:r>
              <a:rPr sz="1700" b="1" spc="-5" dirty="0">
                <a:cs typeface="Trebuchet MS"/>
              </a:rPr>
              <a:t>worse </a:t>
            </a:r>
            <a:r>
              <a:rPr sz="1700" b="1" dirty="0">
                <a:cs typeface="Trebuchet MS"/>
              </a:rPr>
              <a:t>as </a:t>
            </a:r>
            <a:r>
              <a:rPr sz="1700" b="1" spc="-5" dirty="0">
                <a:cs typeface="Trebuchet MS"/>
              </a:rPr>
              <a:t>the noise gets worse, simply because </a:t>
            </a:r>
            <a:r>
              <a:rPr sz="1700" b="1" spc="-35" dirty="0">
                <a:cs typeface="Trebuchet MS"/>
              </a:rPr>
              <a:t>it’s </a:t>
            </a:r>
            <a:r>
              <a:rPr sz="1700" b="1" spc="-5" dirty="0">
                <a:cs typeface="Trebuchet MS"/>
              </a:rPr>
              <a:t>more </a:t>
            </a:r>
            <a:r>
              <a:rPr sz="1700" b="1" spc="-204" dirty="0">
                <a:cs typeface="Trebuchet MS"/>
              </a:rPr>
              <a:t>likely  </a:t>
            </a:r>
            <a:r>
              <a:rPr sz="1700" b="1" dirty="0">
                <a:cs typeface="Trebuchet MS"/>
              </a:rPr>
              <a:t>that a </a:t>
            </a:r>
            <a:r>
              <a:rPr sz="1700" b="1" spc="-5" dirty="0">
                <a:cs typeface="Trebuchet MS"/>
              </a:rPr>
              <a:t>pixels intensity doesn’t represent the </a:t>
            </a:r>
            <a:r>
              <a:rPr sz="1700" b="1" dirty="0">
                <a:cs typeface="Trebuchet MS"/>
              </a:rPr>
              <a:t>normal </a:t>
            </a:r>
            <a:r>
              <a:rPr sz="1700" b="1" spc="-5" dirty="0">
                <a:cs typeface="Trebuchet MS"/>
              </a:rPr>
              <a:t>intensity in </a:t>
            </a:r>
            <a:r>
              <a:rPr sz="1700" b="1" dirty="0">
                <a:cs typeface="Trebuchet MS"/>
              </a:rPr>
              <a:t>the</a:t>
            </a:r>
            <a:r>
              <a:rPr sz="1700" b="1" spc="-65" dirty="0">
                <a:cs typeface="Trebuchet MS"/>
              </a:rPr>
              <a:t> </a:t>
            </a:r>
            <a:r>
              <a:rPr sz="1700" b="1" spc="-5" dirty="0">
                <a:cs typeface="Trebuchet MS"/>
              </a:rPr>
              <a:t>region.</a:t>
            </a:r>
            <a:endParaRPr sz="1700" b="1" dirty="0">
              <a:cs typeface="Trebuchet MS"/>
            </a:endParaRPr>
          </a:p>
          <a:p>
            <a:pPr marL="298450" marR="41275" indent="-285750">
              <a:lnSpc>
                <a:spcPct val="80000"/>
              </a:lnSpc>
              <a:spcBef>
                <a:spcPts val="1010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700" b="1" dirty="0">
                <a:cs typeface="Trebuchet MS"/>
              </a:rPr>
              <a:t>When we </a:t>
            </a:r>
            <a:r>
              <a:rPr sz="1700" b="1" spc="-5" dirty="0">
                <a:cs typeface="Trebuchet MS"/>
              </a:rPr>
              <a:t>use thresholding, </a:t>
            </a:r>
            <a:r>
              <a:rPr sz="1700" b="1" dirty="0">
                <a:cs typeface="Trebuchet MS"/>
              </a:rPr>
              <a:t>we </a:t>
            </a:r>
            <a:r>
              <a:rPr sz="1700" b="1" spc="-5" dirty="0">
                <a:cs typeface="Trebuchet MS"/>
              </a:rPr>
              <a:t>typically </a:t>
            </a:r>
            <a:r>
              <a:rPr sz="1700" b="1" dirty="0">
                <a:cs typeface="Trebuchet MS"/>
              </a:rPr>
              <a:t>have </a:t>
            </a:r>
            <a:r>
              <a:rPr sz="1700" b="1" spc="-5" dirty="0">
                <a:cs typeface="Trebuchet MS"/>
              </a:rPr>
              <a:t>to </a:t>
            </a:r>
            <a:r>
              <a:rPr sz="1700" b="1" dirty="0">
                <a:cs typeface="Trebuchet MS"/>
              </a:rPr>
              <a:t>play </a:t>
            </a:r>
            <a:r>
              <a:rPr sz="1700" b="1" spc="-5" dirty="0">
                <a:cs typeface="Trebuchet MS"/>
              </a:rPr>
              <a:t>with it, sometimes losing</a:t>
            </a:r>
            <a:r>
              <a:rPr sz="1700" b="1" spc="-75" dirty="0">
                <a:cs typeface="Trebuchet MS"/>
              </a:rPr>
              <a:t> </a:t>
            </a:r>
            <a:r>
              <a:rPr sz="1700" b="1" spc="-405" dirty="0">
                <a:cs typeface="Trebuchet MS"/>
              </a:rPr>
              <a:t>too  </a:t>
            </a:r>
            <a:r>
              <a:rPr sz="1700" b="1" dirty="0">
                <a:cs typeface="Trebuchet MS"/>
              </a:rPr>
              <a:t>much of the </a:t>
            </a:r>
            <a:r>
              <a:rPr sz="1700" b="1" spc="-5" dirty="0">
                <a:cs typeface="Trebuchet MS"/>
              </a:rPr>
              <a:t>region </a:t>
            </a:r>
            <a:r>
              <a:rPr sz="1700" b="1" dirty="0">
                <a:cs typeface="Trebuchet MS"/>
              </a:rPr>
              <a:t>and </a:t>
            </a:r>
            <a:r>
              <a:rPr sz="1700" b="1" spc="-5" dirty="0">
                <a:cs typeface="Trebuchet MS"/>
              </a:rPr>
              <a:t>sometimes getting too </a:t>
            </a:r>
            <a:r>
              <a:rPr sz="1700" b="1" dirty="0">
                <a:cs typeface="Trebuchet MS"/>
              </a:rPr>
              <a:t>many </a:t>
            </a:r>
            <a:r>
              <a:rPr sz="1700" b="1" spc="-5" dirty="0">
                <a:cs typeface="Trebuchet MS"/>
              </a:rPr>
              <a:t>extraneous </a:t>
            </a:r>
            <a:r>
              <a:rPr sz="1700" b="1" dirty="0">
                <a:cs typeface="Trebuchet MS"/>
              </a:rPr>
              <a:t>background  </a:t>
            </a:r>
            <a:r>
              <a:rPr sz="1700" b="1" spc="-5" dirty="0">
                <a:cs typeface="Trebuchet MS"/>
              </a:rPr>
              <a:t>pixels.</a:t>
            </a:r>
            <a:endParaRPr sz="1700" b="1" dirty="0">
              <a:cs typeface="Trebuchet MS"/>
            </a:endParaRPr>
          </a:p>
          <a:p>
            <a:pPr marL="298450" marR="341630" indent="-285750">
              <a:lnSpc>
                <a:spcPts val="1630"/>
              </a:lnSpc>
              <a:spcBef>
                <a:spcPts val="990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1700" b="1" dirty="0">
                <a:cs typeface="Trebuchet MS"/>
              </a:rPr>
              <a:t>(Shadows of </a:t>
            </a:r>
            <a:r>
              <a:rPr sz="1700" b="1" spc="-5" dirty="0">
                <a:cs typeface="Trebuchet MS"/>
              </a:rPr>
              <a:t>objects in the </a:t>
            </a:r>
            <a:r>
              <a:rPr sz="1700" b="1" dirty="0">
                <a:cs typeface="Trebuchet MS"/>
              </a:rPr>
              <a:t>image are also a </a:t>
            </a:r>
            <a:r>
              <a:rPr sz="1700" b="1" spc="-5" dirty="0">
                <a:cs typeface="Trebuchet MS"/>
              </a:rPr>
              <a:t>real </a:t>
            </a:r>
            <a:r>
              <a:rPr sz="1700" b="1" dirty="0">
                <a:cs typeface="Trebuchet MS"/>
              </a:rPr>
              <a:t>pain—not just </a:t>
            </a:r>
            <a:r>
              <a:rPr sz="1700" b="1" spc="-5" dirty="0">
                <a:cs typeface="Trebuchet MS"/>
              </a:rPr>
              <a:t>where they</a:t>
            </a:r>
            <a:r>
              <a:rPr sz="1700" b="1" spc="-150" dirty="0">
                <a:cs typeface="Trebuchet MS"/>
              </a:rPr>
              <a:t> </a:t>
            </a:r>
            <a:r>
              <a:rPr sz="1700" b="1" spc="-140" dirty="0">
                <a:cs typeface="Trebuchet MS"/>
              </a:rPr>
              <a:t>fall  </a:t>
            </a:r>
            <a:r>
              <a:rPr sz="1700" b="1" spc="-5" dirty="0">
                <a:cs typeface="Trebuchet MS"/>
              </a:rPr>
              <a:t>across </a:t>
            </a:r>
            <a:r>
              <a:rPr sz="1700" b="1" dirty="0">
                <a:cs typeface="Trebuchet MS"/>
              </a:rPr>
              <a:t>another </a:t>
            </a:r>
            <a:r>
              <a:rPr sz="1700" b="1" spc="-5" dirty="0">
                <a:cs typeface="Trebuchet MS"/>
              </a:rPr>
              <a:t>object but where they mistakenly get included </a:t>
            </a:r>
            <a:r>
              <a:rPr sz="1700" b="1" dirty="0">
                <a:cs typeface="Trebuchet MS"/>
              </a:rPr>
              <a:t>as </a:t>
            </a:r>
            <a:r>
              <a:rPr sz="1700" b="1" spc="-5" dirty="0">
                <a:cs typeface="Trebuchet MS"/>
              </a:rPr>
              <a:t>part </a:t>
            </a:r>
            <a:r>
              <a:rPr sz="1700" b="1" dirty="0">
                <a:cs typeface="Trebuchet MS"/>
              </a:rPr>
              <a:t>of a </a:t>
            </a:r>
            <a:r>
              <a:rPr sz="1700" b="1" spc="-5" dirty="0">
                <a:cs typeface="Trebuchet MS"/>
              </a:rPr>
              <a:t>dark  object </a:t>
            </a:r>
            <a:r>
              <a:rPr sz="1700" b="1" dirty="0">
                <a:cs typeface="Trebuchet MS"/>
              </a:rPr>
              <a:t>on a </a:t>
            </a:r>
            <a:r>
              <a:rPr sz="1700" b="1" spc="-5" dirty="0">
                <a:cs typeface="Trebuchet MS"/>
              </a:rPr>
              <a:t>light</a:t>
            </a:r>
            <a:r>
              <a:rPr sz="1700" b="1" spc="-25" dirty="0">
                <a:cs typeface="Trebuchet MS"/>
              </a:rPr>
              <a:t> </a:t>
            </a:r>
            <a:r>
              <a:rPr sz="1700" b="1" spc="-5" dirty="0">
                <a:cs typeface="Trebuchet MS"/>
              </a:rPr>
              <a:t>background.)</a:t>
            </a:r>
            <a:endParaRPr sz="1700" b="1" dirty="0"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64235" cy="5690870"/>
          </a:xfrm>
          <a:custGeom>
            <a:avLst/>
            <a:gdLst/>
            <a:ahLst/>
            <a:cxnLst/>
            <a:rect l="l" t="t" r="r" b="b"/>
            <a:pathLst>
              <a:path w="864235" h="5690870">
                <a:moveTo>
                  <a:pt x="864108" y="0"/>
                </a:moveTo>
                <a:lnTo>
                  <a:pt x="90279" y="0"/>
                </a:lnTo>
                <a:lnTo>
                  <a:pt x="0" y="889"/>
                </a:lnTo>
                <a:lnTo>
                  <a:pt x="0" y="5690616"/>
                </a:lnTo>
                <a:lnTo>
                  <a:pt x="864108" y="9271"/>
                </a:lnTo>
                <a:lnTo>
                  <a:pt x="864108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4928" y="3681984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82100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0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0" y="6857996"/>
                </a:lnTo>
                <a:lnTo>
                  <a:pt x="3006850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04334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0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98124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8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72343" y="3590544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01090" y="402412"/>
            <a:ext cx="59569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Selecting a</a:t>
            </a:r>
            <a:r>
              <a:rPr sz="3200" spc="-80" dirty="0"/>
              <a:t> </a:t>
            </a:r>
            <a:r>
              <a:rPr sz="3200" dirty="0"/>
              <a:t>Threshold</a:t>
            </a:r>
          </a:p>
        </p:txBody>
      </p:sp>
      <p:sp>
        <p:nvSpPr>
          <p:cNvPr id="13" name="object 13"/>
          <p:cNvSpPr/>
          <p:nvPr/>
        </p:nvSpPr>
        <p:spPr>
          <a:xfrm>
            <a:off x="2743200" y="4191000"/>
            <a:ext cx="2286000" cy="2017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8400" y="1447800"/>
            <a:ext cx="2667000" cy="1967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33827" y="1443227"/>
            <a:ext cx="2676525" cy="1976755"/>
          </a:xfrm>
          <a:custGeom>
            <a:avLst/>
            <a:gdLst/>
            <a:ahLst/>
            <a:cxnLst/>
            <a:rect l="l" t="t" r="r" b="b"/>
            <a:pathLst>
              <a:path w="2676525" h="1976754">
                <a:moveTo>
                  <a:pt x="0" y="1976627"/>
                </a:moveTo>
                <a:lnTo>
                  <a:pt x="2676144" y="1976627"/>
                </a:lnTo>
                <a:lnTo>
                  <a:pt x="2676144" y="0"/>
                </a:lnTo>
                <a:lnTo>
                  <a:pt x="0" y="0"/>
                </a:lnTo>
                <a:lnTo>
                  <a:pt x="0" y="197662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72200" y="2438400"/>
            <a:ext cx="3733800" cy="2752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67628" y="2433827"/>
            <a:ext cx="3743325" cy="2761615"/>
          </a:xfrm>
          <a:custGeom>
            <a:avLst/>
            <a:gdLst/>
            <a:ahLst/>
            <a:cxnLst/>
            <a:rect l="l" t="t" r="r" b="b"/>
            <a:pathLst>
              <a:path w="3743325" h="2761615">
                <a:moveTo>
                  <a:pt x="0" y="2761488"/>
                </a:moveTo>
                <a:lnTo>
                  <a:pt x="3742944" y="2761488"/>
                </a:lnTo>
                <a:lnTo>
                  <a:pt x="3742944" y="0"/>
                </a:lnTo>
                <a:lnTo>
                  <a:pt x="0" y="0"/>
                </a:lnTo>
                <a:lnTo>
                  <a:pt x="0" y="27614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6932" y="3505200"/>
            <a:ext cx="173990" cy="533400"/>
          </a:xfrm>
          <a:custGeom>
            <a:avLst/>
            <a:gdLst/>
            <a:ahLst/>
            <a:cxnLst/>
            <a:rect l="l" t="t" r="r" b="b"/>
            <a:pathLst>
              <a:path w="173989" h="533400">
                <a:moveTo>
                  <a:pt x="57912" y="359663"/>
                </a:moveTo>
                <a:lnTo>
                  <a:pt x="0" y="359663"/>
                </a:lnTo>
                <a:lnTo>
                  <a:pt x="86867" y="533400"/>
                </a:lnTo>
                <a:lnTo>
                  <a:pt x="159257" y="388619"/>
                </a:lnTo>
                <a:lnTo>
                  <a:pt x="57912" y="388619"/>
                </a:lnTo>
                <a:lnTo>
                  <a:pt x="57912" y="359663"/>
                </a:lnTo>
                <a:close/>
              </a:path>
              <a:path w="173989" h="533400">
                <a:moveTo>
                  <a:pt x="115823" y="0"/>
                </a:moveTo>
                <a:lnTo>
                  <a:pt x="57912" y="0"/>
                </a:lnTo>
                <a:lnTo>
                  <a:pt x="57912" y="388619"/>
                </a:lnTo>
                <a:lnTo>
                  <a:pt x="115823" y="388619"/>
                </a:lnTo>
                <a:lnTo>
                  <a:pt x="115823" y="0"/>
                </a:lnTo>
                <a:close/>
              </a:path>
              <a:path w="173989" h="533400">
                <a:moveTo>
                  <a:pt x="173735" y="359663"/>
                </a:moveTo>
                <a:lnTo>
                  <a:pt x="115823" y="359663"/>
                </a:lnTo>
                <a:lnTo>
                  <a:pt x="115823" y="388619"/>
                </a:lnTo>
                <a:lnTo>
                  <a:pt x="159257" y="388619"/>
                </a:lnTo>
                <a:lnTo>
                  <a:pt x="173735" y="3596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77744" y="6335674"/>
            <a:ext cx="2167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rebuchet MS"/>
                <a:cs typeface="Trebuchet MS"/>
              </a:rPr>
              <a:t>Bimodal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Histogram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08729" y="6013577"/>
            <a:ext cx="1906270" cy="410209"/>
          </a:xfrm>
          <a:custGeom>
            <a:avLst/>
            <a:gdLst/>
            <a:ahLst/>
            <a:cxnLst/>
            <a:rect l="l" t="t" r="r" b="b"/>
            <a:pathLst>
              <a:path w="1906270" h="410210">
                <a:moveTo>
                  <a:pt x="1830291" y="378504"/>
                </a:moveTo>
                <a:lnTo>
                  <a:pt x="1824101" y="409638"/>
                </a:lnTo>
                <a:lnTo>
                  <a:pt x="1906270" y="387223"/>
                </a:lnTo>
                <a:lnTo>
                  <a:pt x="1898262" y="381000"/>
                </a:lnTo>
                <a:lnTo>
                  <a:pt x="1842770" y="381000"/>
                </a:lnTo>
                <a:lnTo>
                  <a:pt x="1830291" y="378504"/>
                </a:lnTo>
                <a:close/>
              </a:path>
              <a:path w="1906270" h="410210">
                <a:moveTo>
                  <a:pt x="1832771" y="366033"/>
                </a:moveTo>
                <a:lnTo>
                  <a:pt x="1830291" y="378504"/>
                </a:lnTo>
                <a:lnTo>
                  <a:pt x="1842770" y="381000"/>
                </a:lnTo>
                <a:lnTo>
                  <a:pt x="1845310" y="368541"/>
                </a:lnTo>
                <a:lnTo>
                  <a:pt x="1832771" y="366033"/>
                </a:lnTo>
                <a:close/>
              </a:path>
              <a:path w="1906270" h="410210">
                <a:moveTo>
                  <a:pt x="1838960" y="334911"/>
                </a:moveTo>
                <a:lnTo>
                  <a:pt x="1832771" y="366033"/>
                </a:lnTo>
                <a:lnTo>
                  <a:pt x="1845310" y="368541"/>
                </a:lnTo>
                <a:lnTo>
                  <a:pt x="1842770" y="381000"/>
                </a:lnTo>
                <a:lnTo>
                  <a:pt x="1898262" y="381000"/>
                </a:lnTo>
                <a:lnTo>
                  <a:pt x="1838960" y="334911"/>
                </a:lnTo>
                <a:close/>
              </a:path>
              <a:path w="1906270" h="410210">
                <a:moveTo>
                  <a:pt x="2540" y="0"/>
                </a:moveTo>
                <a:lnTo>
                  <a:pt x="0" y="12446"/>
                </a:lnTo>
                <a:lnTo>
                  <a:pt x="1830291" y="378504"/>
                </a:lnTo>
                <a:lnTo>
                  <a:pt x="1832771" y="366033"/>
                </a:lnTo>
                <a:lnTo>
                  <a:pt x="2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94375" y="6199123"/>
            <a:ext cx="11468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rebuchet MS"/>
                <a:cs typeface="Trebuchet MS"/>
              </a:rPr>
              <a:t>Threshold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14950" y="2797555"/>
            <a:ext cx="628650" cy="555625"/>
          </a:xfrm>
          <a:custGeom>
            <a:avLst/>
            <a:gdLst/>
            <a:ahLst/>
            <a:cxnLst/>
            <a:rect l="l" t="t" r="r" b="b"/>
            <a:pathLst>
              <a:path w="628650" h="555625">
                <a:moveTo>
                  <a:pt x="478823" y="462628"/>
                </a:moveTo>
                <a:lnTo>
                  <a:pt x="440689" y="506222"/>
                </a:lnTo>
                <a:lnTo>
                  <a:pt x="628650" y="555244"/>
                </a:lnTo>
                <a:lnTo>
                  <a:pt x="598582" y="481711"/>
                </a:lnTo>
                <a:lnTo>
                  <a:pt x="500634" y="481711"/>
                </a:lnTo>
                <a:lnTo>
                  <a:pt x="478823" y="462628"/>
                </a:lnTo>
                <a:close/>
              </a:path>
              <a:path w="628650" h="555625">
                <a:moveTo>
                  <a:pt x="516929" y="419066"/>
                </a:moveTo>
                <a:lnTo>
                  <a:pt x="478823" y="462628"/>
                </a:lnTo>
                <a:lnTo>
                  <a:pt x="500634" y="481711"/>
                </a:lnTo>
                <a:lnTo>
                  <a:pt x="538734" y="438150"/>
                </a:lnTo>
                <a:lnTo>
                  <a:pt x="516929" y="419066"/>
                </a:lnTo>
                <a:close/>
              </a:path>
              <a:path w="628650" h="555625">
                <a:moveTo>
                  <a:pt x="555116" y="375412"/>
                </a:moveTo>
                <a:lnTo>
                  <a:pt x="516929" y="419066"/>
                </a:lnTo>
                <a:lnTo>
                  <a:pt x="538734" y="438150"/>
                </a:lnTo>
                <a:lnTo>
                  <a:pt x="500634" y="481711"/>
                </a:lnTo>
                <a:lnTo>
                  <a:pt x="598582" y="481711"/>
                </a:lnTo>
                <a:lnTo>
                  <a:pt x="555116" y="375412"/>
                </a:lnTo>
                <a:close/>
              </a:path>
              <a:path w="628650" h="555625">
                <a:moveTo>
                  <a:pt x="38100" y="0"/>
                </a:moveTo>
                <a:lnTo>
                  <a:pt x="0" y="43688"/>
                </a:lnTo>
                <a:lnTo>
                  <a:pt x="478823" y="462628"/>
                </a:lnTo>
                <a:lnTo>
                  <a:pt x="516929" y="419066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42433" y="4267200"/>
            <a:ext cx="625475" cy="405765"/>
          </a:xfrm>
          <a:custGeom>
            <a:avLst/>
            <a:gdLst/>
            <a:ahLst/>
            <a:cxnLst/>
            <a:rect l="l" t="t" r="r" b="b"/>
            <a:pathLst>
              <a:path w="625475" h="405764">
                <a:moveTo>
                  <a:pt x="462248" y="67538"/>
                </a:moveTo>
                <a:lnTo>
                  <a:pt x="0" y="356488"/>
                </a:lnTo>
                <a:lnTo>
                  <a:pt x="30733" y="405511"/>
                </a:lnTo>
                <a:lnTo>
                  <a:pt x="492967" y="116690"/>
                </a:lnTo>
                <a:lnTo>
                  <a:pt x="462248" y="67538"/>
                </a:lnTo>
                <a:close/>
              </a:path>
              <a:path w="625475" h="405764">
                <a:moveTo>
                  <a:pt x="593048" y="52197"/>
                </a:moveTo>
                <a:lnTo>
                  <a:pt x="486790" y="52197"/>
                </a:lnTo>
                <a:lnTo>
                  <a:pt x="517525" y="101345"/>
                </a:lnTo>
                <a:lnTo>
                  <a:pt x="492967" y="116690"/>
                </a:lnTo>
                <a:lnTo>
                  <a:pt x="523620" y="165735"/>
                </a:lnTo>
                <a:lnTo>
                  <a:pt x="593048" y="52197"/>
                </a:lnTo>
                <a:close/>
              </a:path>
              <a:path w="625475" h="405764">
                <a:moveTo>
                  <a:pt x="486790" y="52197"/>
                </a:moveTo>
                <a:lnTo>
                  <a:pt x="462248" y="67538"/>
                </a:lnTo>
                <a:lnTo>
                  <a:pt x="492967" y="116690"/>
                </a:lnTo>
                <a:lnTo>
                  <a:pt x="517525" y="101345"/>
                </a:lnTo>
                <a:lnTo>
                  <a:pt x="486790" y="52197"/>
                </a:lnTo>
                <a:close/>
              </a:path>
              <a:path w="625475" h="405764">
                <a:moveTo>
                  <a:pt x="624966" y="0"/>
                </a:moveTo>
                <a:lnTo>
                  <a:pt x="431545" y="18414"/>
                </a:lnTo>
                <a:lnTo>
                  <a:pt x="462248" y="67538"/>
                </a:lnTo>
                <a:lnTo>
                  <a:pt x="486790" y="52197"/>
                </a:lnTo>
                <a:lnTo>
                  <a:pt x="593048" y="52197"/>
                </a:lnTo>
                <a:lnTo>
                  <a:pt x="6249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4800600" y="2362200"/>
            <a:ext cx="5638800" cy="3759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76400" y="2286000"/>
            <a:ext cx="3048000" cy="2657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83994" y="2842082"/>
            <a:ext cx="958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BEBEB"/>
                </a:solidFill>
                <a:latin typeface="Times New Roman"/>
                <a:cs typeface="Times New Roman"/>
              </a:rPr>
              <a:t>O</a:t>
            </a:r>
            <a:r>
              <a:rPr sz="2400" spc="-10" dirty="0">
                <a:solidFill>
                  <a:srgbClr val="EBEBEB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EBEBEB"/>
                </a:solidFill>
                <a:latin typeface="Times New Roman"/>
                <a:cs typeface="Times New Roman"/>
              </a:rPr>
              <a:t>jec</a:t>
            </a:r>
            <a:r>
              <a:rPr sz="2400" spc="5" dirty="0">
                <a:solidFill>
                  <a:srgbClr val="EBEBEB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EBEBEB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31211" y="3199764"/>
            <a:ext cx="113664" cy="838835"/>
          </a:xfrm>
          <a:custGeom>
            <a:avLst/>
            <a:gdLst/>
            <a:ahLst/>
            <a:cxnLst/>
            <a:rect l="l" t="t" r="r" b="b"/>
            <a:pathLst>
              <a:path w="113664" h="838835">
                <a:moveTo>
                  <a:pt x="0" y="759460"/>
                </a:moveTo>
                <a:lnTo>
                  <a:pt x="30987" y="838835"/>
                </a:lnTo>
                <a:lnTo>
                  <a:pt x="69762" y="776224"/>
                </a:lnTo>
                <a:lnTo>
                  <a:pt x="43052" y="776224"/>
                </a:lnTo>
                <a:lnTo>
                  <a:pt x="30352" y="775081"/>
                </a:lnTo>
                <a:lnTo>
                  <a:pt x="31509" y="762362"/>
                </a:lnTo>
                <a:lnTo>
                  <a:pt x="0" y="759460"/>
                </a:lnTo>
                <a:close/>
              </a:path>
              <a:path w="113664" h="838835">
                <a:moveTo>
                  <a:pt x="31509" y="762362"/>
                </a:moveTo>
                <a:lnTo>
                  <a:pt x="30352" y="775081"/>
                </a:lnTo>
                <a:lnTo>
                  <a:pt x="43052" y="776224"/>
                </a:lnTo>
                <a:lnTo>
                  <a:pt x="44207" y="763532"/>
                </a:lnTo>
                <a:lnTo>
                  <a:pt x="31509" y="762362"/>
                </a:lnTo>
                <a:close/>
              </a:path>
              <a:path w="113664" h="838835">
                <a:moveTo>
                  <a:pt x="44207" y="763532"/>
                </a:moveTo>
                <a:lnTo>
                  <a:pt x="43052" y="776224"/>
                </a:lnTo>
                <a:lnTo>
                  <a:pt x="69762" y="776224"/>
                </a:lnTo>
                <a:lnTo>
                  <a:pt x="75818" y="766445"/>
                </a:lnTo>
                <a:lnTo>
                  <a:pt x="44207" y="763532"/>
                </a:lnTo>
                <a:close/>
              </a:path>
              <a:path w="113664" h="838835">
                <a:moveTo>
                  <a:pt x="100837" y="0"/>
                </a:moveTo>
                <a:lnTo>
                  <a:pt x="31509" y="762362"/>
                </a:lnTo>
                <a:lnTo>
                  <a:pt x="44207" y="763532"/>
                </a:lnTo>
                <a:lnTo>
                  <a:pt x="113537" y="1270"/>
                </a:lnTo>
                <a:lnTo>
                  <a:pt x="1008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30220" y="4496561"/>
            <a:ext cx="277495" cy="995044"/>
          </a:xfrm>
          <a:custGeom>
            <a:avLst/>
            <a:gdLst/>
            <a:ahLst/>
            <a:cxnLst/>
            <a:rect l="l" t="t" r="r" b="b"/>
            <a:pathLst>
              <a:path w="277495" h="995045">
                <a:moveTo>
                  <a:pt x="202849" y="107100"/>
                </a:moveTo>
                <a:lnTo>
                  <a:pt x="0" y="986282"/>
                </a:lnTo>
                <a:lnTo>
                  <a:pt x="37084" y="994918"/>
                </a:lnTo>
                <a:lnTo>
                  <a:pt x="240072" y="115674"/>
                </a:lnTo>
                <a:lnTo>
                  <a:pt x="202849" y="107100"/>
                </a:lnTo>
                <a:close/>
              </a:path>
              <a:path w="277495" h="995045">
                <a:moveTo>
                  <a:pt x="268502" y="88518"/>
                </a:moveTo>
                <a:lnTo>
                  <a:pt x="207137" y="88518"/>
                </a:lnTo>
                <a:lnTo>
                  <a:pt x="244347" y="97155"/>
                </a:lnTo>
                <a:lnTo>
                  <a:pt x="240072" y="115674"/>
                </a:lnTo>
                <a:lnTo>
                  <a:pt x="277114" y="124206"/>
                </a:lnTo>
                <a:lnTo>
                  <a:pt x="268502" y="88518"/>
                </a:lnTo>
                <a:close/>
              </a:path>
              <a:path w="277495" h="995045">
                <a:moveTo>
                  <a:pt x="207137" y="88518"/>
                </a:moveTo>
                <a:lnTo>
                  <a:pt x="202849" y="107100"/>
                </a:lnTo>
                <a:lnTo>
                  <a:pt x="240072" y="115674"/>
                </a:lnTo>
                <a:lnTo>
                  <a:pt x="244347" y="97155"/>
                </a:lnTo>
                <a:lnTo>
                  <a:pt x="207137" y="88518"/>
                </a:lnTo>
                <a:close/>
              </a:path>
              <a:path w="277495" h="995045">
                <a:moveTo>
                  <a:pt x="247142" y="0"/>
                </a:moveTo>
                <a:lnTo>
                  <a:pt x="165735" y="98551"/>
                </a:lnTo>
                <a:lnTo>
                  <a:pt x="202849" y="107100"/>
                </a:lnTo>
                <a:lnTo>
                  <a:pt x="207137" y="88518"/>
                </a:lnTo>
                <a:lnTo>
                  <a:pt x="268502" y="88518"/>
                </a:lnTo>
                <a:lnTo>
                  <a:pt x="24714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12594" y="5433466"/>
            <a:ext cx="16262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Set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threshold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here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79398" y="640207"/>
            <a:ext cx="6388202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Selecting a</a:t>
            </a:r>
            <a:r>
              <a:rPr sz="3200" spc="-120" dirty="0"/>
              <a:t> </a:t>
            </a:r>
            <a:r>
              <a:rPr sz="3200" dirty="0"/>
              <a:t>Threshold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82417" y="388366"/>
            <a:ext cx="2120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Binary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Image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38400" y="1066800"/>
            <a:ext cx="7467600" cy="4978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20361" y="1219961"/>
            <a:ext cx="2590800" cy="1600200"/>
          </a:xfrm>
          <a:custGeom>
            <a:avLst/>
            <a:gdLst/>
            <a:ahLst/>
            <a:cxnLst/>
            <a:rect l="l" t="t" r="r" b="b"/>
            <a:pathLst>
              <a:path w="2590800" h="1600200">
                <a:moveTo>
                  <a:pt x="0" y="800100"/>
                </a:moveTo>
                <a:lnTo>
                  <a:pt x="5294" y="727282"/>
                </a:lnTo>
                <a:lnTo>
                  <a:pt x="20871" y="656294"/>
                </a:lnTo>
                <a:lnTo>
                  <a:pt x="46275" y="587419"/>
                </a:lnTo>
                <a:lnTo>
                  <a:pt x="81047" y="520939"/>
                </a:lnTo>
                <a:lnTo>
                  <a:pt x="101804" y="488686"/>
                </a:lnTo>
                <a:lnTo>
                  <a:pt x="124731" y="457137"/>
                </a:lnTo>
                <a:lnTo>
                  <a:pt x="149771" y="426329"/>
                </a:lnTo>
                <a:lnTo>
                  <a:pt x="176868" y="396296"/>
                </a:lnTo>
                <a:lnTo>
                  <a:pt x="205964" y="367074"/>
                </a:lnTo>
                <a:lnTo>
                  <a:pt x="237002" y="338698"/>
                </a:lnTo>
                <a:lnTo>
                  <a:pt x="269924" y="311204"/>
                </a:lnTo>
                <a:lnTo>
                  <a:pt x="304674" y="284626"/>
                </a:lnTo>
                <a:lnTo>
                  <a:pt x="341194" y="259000"/>
                </a:lnTo>
                <a:lnTo>
                  <a:pt x="379428" y="234362"/>
                </a:lnTo>
                <a:lnTo>
                  <a:pt x="419317" y="210747"/>
                </a:lnTo>
                <a:lnTo>
                  <a:pt x="460806" y="188189"/>
                </a:lnTo>
                <a:lnTo>
                  <a:pt x="503836" y="166726"/>
                </a:lnTo>
                <a:lnTo>
                  <a:pt x="548350" y="146390"/>
                </a:lnTo>
                <a:lnTo>
                  <a:pt x="594292" y="127219"/>
                </a:lnTo>
                <a:lnTo>
                  <a:pt x="641603" y="109248"/>
                </a:lnTo>
                <a:lnTo>
                  <a:pt x="690228" y="92511"/>
                </a:lnTo>
                <a:lnTo>
                  <a:pt x="740109" y="77044"/>
                </a:lnTo>
                <a:lnTo>
                  <a:pt x="791188" y="62882"/>
                </a:lnTo>
                <a:lnTo>
                  <a:pt x="843408" y="50062"/>
                </a:lnTo>
                <a:lnTo>
                  <a:pt x="896713" y="38617"/>
                </a:lnTo>
                <a:lnTo>
                  <a:pt x="951044" y="28583"/>
                </a:lnTo>
                <a:lnTo>
                  <a:pt x="1006346" y="19997"/>
                </a:lnTo>
                <a:lnTo>
                  <a:pt x="1062560" y="12892"/>
                </a:lnTo>
                <a:lnTo>
                  <a:pt x="1119630" y="7304"/>
                </a:lnTo>
                <a:lnTo>
                  <a:pt x="1177497" y="3270"/>
                </a:lnTo>
                <a:lnTo>
                  <a:pt x="1236106" y="823"/>
                </a:lnTo>
                <a:lnTo>
                  <a:pt x="1295400" y="0"/>
                </a:lnTo>
                <a:lnTo>
                  <a:pt x="1354693" y="823"/>
                </a:lnTo>
                <a:lnTo>
                  <a:pt x="1413302" y="3270"/>
                </a:lnTo>
                <a:lnTo>
                  <a:pt x="1471169" y="7304"/>
                </a:lnTo>
                <a:lnTo>
                  <a:pt x="1528239" y="12892"/>
                </a:lnTo>
                <a:lnTo>
                  <a:pt x="1584453" y="19997"/>
                </a:lnTo>
                <a:lnTo>
                  <a:pt x="1639755" y="28583"/>
                </a:lnTo>
                <a:lnTo>
                  <a:pt x="1694086" y="38617"/>
                </a:lnTo>
                <a:lnTo>
                  <a:pt x="1747391" y="50062"/>
                </a:lnTo>
                <a:lnTo>
                  <a:pt x="1799611" y="62882"/>
                </a:lnTo>
                <a:lnTo>
                  <a:pt x="1850690" y="77044"/>
                </a:lnTo>
                <a:lnTo>
                  <a:pt x="1900571" y="92511"/>
                </a:lnTo>
                <a:lnTo>
                  <a:pt x="1949195" y="109248"/>
                </a:lnTo>
                <a:lnTo>
                  <a:pt x="1996507" y="127219"/>
                </a:lnTo>
                <a:lnTo>
                  <a:pt x="2042449" y="146390"/>
                </a:lnTo>
                <a:lnTo>
                  <a:pt x="2086963" y="166726"/>
                </a:lnTo>
                <a:lnTo>
                  <a:pt x="2129993" y="188189"/>
                </a:lnTo>
                <a:lnTo>
                  <a:pt x="2171482" y="210747"/>
                </a:lnTo>
                <a:lnTo>
                  <a:pt x="2211371" y="234362"/>
                </a:lnTo>
                <a:lnTo>
                  <a:pt x="2249605" y="259000"/>
                </a:lnTo>
                <a:lnTo>
                  <a:pt x="2286125" y="284626"/>
                </a:lnTo>
                <a:lnTo>
                  <a:pt x="2320875" y="311204"/>
                </a:lnTo>
                <a:lnTo>
                  <a:pt x="2353797" y="338698"/>
                </a:lnTo>
                <a:lnTo>
                  <a:pt x="2384835" y="367074"/>
                </a:lnTo>
                <a:lnTo>
                  <a:pt x="2413931" y="396296"/>
                </a:lnTo>
                <a:lnTo>
                  <a:pt x="2441028" y="426329"/>
                </a:lnTo>
                <a:lnTo>
                  <a:pt x="2466068" y="457137"/>
                </a:lnTo>
                <a:lnTo>
                  <a:pt x="2488995" y="488686"/>
                </a:lnTo>
                <a:lnTo>
                  <a:pt x="2509752" y="520939"/>
                </a:lnTo>
                <a:lnTo>
                  <a:pt x="2544524" y="587419"/>
                </a:lnTo>
                <a:lnTo>
                  <a:pt x="2569928" y="656294"/>
                </a:lnTo>
                <a:lnTo>
                  <a:pt x="2585505" y="727282"/>
                </a:lnTo>
                <a:lnTo>
                  <a:pt x="2590799" y="800100"/>
                </a:lnTo>
                <a:lnTo>
                  <a:pt x="2589466" y="836720"/>
                </a:lnTo>
                <a:lnTo>
                  <a:pt x="2578973" y="908658"/>
                </a:lnTo>
                <a:lnTo>
                  <a:pt x="2558425" y="978625"/>
                </a:lnTo>
                <a:lnTo>
                  <a:pt x="2528280" y="1046337"/>
                </a:lnTo>
                <a:lnTo>
                  <a:pt x="2488995" y="1111513"/>
                </a:lnTo>
                <a:lnTo>
                  <a:pt x="2466068" y="1143062"/>
                </a:lnTo>
                <a:lnTo>
                  <a:pt x="2441028" y="1173870"/>
                </a:lnTo>
                <a:lnTo>
                  <a:pt x="2413931" y="1203903"/>
                </a:lnTo>
                <a:lnTo>
                  <a:pt x="2384835" y="1233125"/>
                </a:lnTo>
                <a:lnTo>
                  <a:pt x="2353797" y="1261501"/>
                </a:lnTo>
                <a:lnTo>
                  <a:pt x="2320875" y="1288995"/>
                </a:lnTo>
                <a:lnTo>
                  <a:pt x="2286125" y="1315573"/>
                </a:lnTo>
                <a:lnTo>
                  <a:pt x="2249605" y="1341199"/>
                </a:lnTo>
                <a:lnTo>
                  <a:pt x="2211371" y="1365837"/>
                </a:lnTo>
                <a:lnTo>
                  <a:pt x="2171482" y="1389452"/>
                </a:lnTo>
                <a:lnTo>
                  <a:pt x="2129993" y="1412010"/>
                </a:lnTo>
                <a:lnTo>
                  <a:pt x="2086963" y="1433473"/>
                </a:lnTo>
                <a:lnTo>
                  <a:pt x="2042449" y="1453809"/>
                </a:lnTo>
                <a:lnTo>
                  <a:pt x="1996507" y="1472980"/>
                </a:lnTo>
                <a:lnTo>
                  <a:pt x="1949196" y="1490951"/>
                </a:lnTo>
                <a:lnTo>
                  <a:pt x="1900571" y="1507688"/>
                </a:lnTo>
                <a:lnTo>
                  <a:pt x="1850690" y="1523155"/>
                </a:lnTo>
                <a:lnTo>
                  <a:pt x="1799611" y="1537317"/>
                </a:lnTo>
                <a:lnTo>
                  <a:pt x="1747391" y="1550137"/>
                </a:lnTo>
                <a:lnTo>
                  <a:pt x="1694086" y="1561582"/>
                </a:lnTo>
                <a:lnTo>
                  <a:pt x="1639755" y="1571616"/>
                </a:lnTo>
                <a:lnTo>
                  <a:pt x="1584453" y="1580202"/>
                </a:lnTo>
                <a:lnTo>
                  <a:pt x="1528239" y="1587307"/>
                </a:lnTo>
                <a:lnTo>
                  <a:pt x="1471169" y="1592895"/>
                </a:lnTo>
                <a:lnTo>
                  <a:pt x="1413302" y="1596929"/>
                </a:lnTo>
                <a:lnTo>
                  <a:pt x="1354693" y="1599376"/>
                </a:lnTo>
                <a:lnTo>
                  <a:pt x="1295400" y="1600200"/>
                </a:lnTo>
                <a:lnTo>
                  <a:pt x="1236106" y="1599376"/>
                </a:lnTo>
                <a:lnTo>
                  <a:pt x="1177497" y="1596929"/>
                </a:lnTo>
                <a:lnTo>
                  <a:pt x="1119630" y="1592895"/>
                </a:lnTo>
                <a:lnTo>
                  <a:pt x="1062560" y="1587307"/>
                </a:lnTo>
                <a:lnTo>
                  <a:pt x="1006346" y="1580202"/>
                </a:lnTo>
                <a:lnTo>
                  <a:pt x="951044" y="1571616"/>
                </a:lnTo>
                <a:lnTo>
                  <a:pt x="896713" y="1561582"/>
                </a:lnTo>
                <a:lnTo>
                  <a:pt x="843408" y="1550137"/>
                </a:lnTo>
                <a:lnTo>
                  <a:pt x="791188" y="1537317"/>
                </a:lnTo>
                <a:lnTo>
                  <a:pt x="740109" y="1523155"/>
                </a:lnTo>
                <a:lnTo>
                  <a:pt x="690228" y="1507688"/>
                </a:lnTo>
                <a:lnTo>
                  <a:pt x="641603" y="1490951"/>
                </a:lnTo>
                <a:lnTo>
                  <a:pt x="594292" y="1472980"/>
                </a:lnTo>
                <a:lnTo>
                  <a:pt x="548350" y="1453809"/>
                </a:lnTo>
                <a:lnTo>
                  <a:pt x="503836" y="1433473"/>
                </a:lnTo>
                <a:lnTo>
                  <a:pt x="460806" y="1412010"/>
                </a:lnTo>
                <a:lnTo>
                  <a:pt x="419317" y="1389452"/>
                </a:lnTo>
                <a:lnTo>
                  <a:pt x="379428" y="1365837"/>
                </a:lnTo>
                <a:lnTo>
                  <a:pt x="341194" y="1341199"/>
                </a:lnTo>
                <a:lnTo>
                  <a:pt x="304674" y="1315573"/>
                </a:lnTo>
                <a:lnTo>
                  <a:pt x="269924" y="1288995"/>
                </a:lnTo>
                <a:lnTo>
                  <a:pt x="237002" y="1261501"/>
                </a:lnTo>
                <a:lnTo>
                  <a:pt x="205964" y="1233125"/>
                </a:lnTo>
                <a:lnTo>
                  <a:pt x="176868" y="1203903"/>
                </a:lnTo>
                <a:lnTo>
                  <a:pt x="149771" y="1173870"/>
                </a:lnTo>
                <a:lnTo>
                  <a:pt x="124731" y="1143062"/>
                </a:lnTo>
                <a:lnTo>
                  <a:pt x="101804" y="1111513"/>
                </a:lnTo>
                <a:lnTo>
                  <a:pt x="81047" y="1079260"/>
                </a:lnTo>
                <a:lnTo>
                  <a:pt x="46275" y="1012780"/>
                </a:lnTo>
                <a:lnTo>
                  <a:pt x="20871" y="943905"/>
                </a:lnTo>
                <a:lnTo>
                  <a:pt x="5294" y="872917"/>
                </a:lnTo>
                <a:lnTo>
                  <a:pt x="0" y="800100"/>
                </a:lnTo>
                <a:close/>
              </a:path>
            </a:pathLst>
          </a:custGeom>
          <a:ln w="38100">
            <a:solidFill>
              <a:srgbClr val="3ECD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85229" y="1098550"/>
            <a:ext cx="1816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ECDE7"/>
                </a:solidFill>
                <a:latin typeface="Tahoma"/>
                <a:cs typeface="Tahoma"/>
              </a:rPr>
              <a:t>Problem</a:t>
            </a:r>
            <a:r>
              <a:rPr sz="2400" spc="-85" dirty="0">
                <a:solidFill>
                  <a:srgbClr val="3ECDE7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3ECDE7"/>
                </a:solidFill>
                <a:latin typeface="Tahoma"/>
                <a:cs typeface="Tahoma"/>
              </a:rPr>
              <a:t>here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89375" y="5595010"/>
            <a:ext cx="42748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ECDE7"/>
                </a:solidFill>
                <a:latin typeface="Tahoma"/>
                <a:cs typeface="Tahoma"/>
              </a:rPr>
              <a:t>How </a:t>
            </a:r>
            <a:r>
              <a:rPr sz="2400" dirty="0">
                <a:solidFill>
                  <a:srgbClr val="3ECDE7"/>
                </a:solidFill>
                <a:latin typeface="Tahoma"/>
                <a:cs typeface="Tahoma"/>
              </a:rPr>
              <a:t>do </a:t>
            </a:r>
            <a:r>
              <a:rPr sz="2400" spc="-5" dirty="0">
                <a:solidFill>
                  <a:srgbClr val="3ECDE7"/>
                </a:solidFill>
                <a:latin typeface="Tahoma"/>
                <a:cs typeface="Tahoma"/>
              </a:rPr>
              <a:t>we </a:t>
            </a:r>
            <a:r>
              <a:rPr sz="2400" dirty="0">
                <a:solidFill>
                  <a:srgbClr val="3ECDE7"/>
                </a:solidFill>
                <a:latin typeface="Tahoma"/>
                <a:cs typeface="Tahoma"/>
              </a:rPr>
              <a:t>fill </a:t>
            </a:r>
            <a:r>
              <a:rPr sz="2400" spc="-5" dirty="0">
                <a:solidFill>
                  <a:srgbClr val="3ECDE7"/>
                </a:solidFill>
                <a:latin typeface="Tahoma"/>
                <a:cs typeface="Tahoma"/>
              </a:rPr>
              <a:t>“missing</a:t>
            </a:r>
            <a:r>
              <a:rPr sz="2400" spc="-25" dirty="0">
                <a:solidFill>
                  <a:srgbClr val="3ECDE7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3ECDE7"/>
                </a:solidFill>
                <a:latin typeface="Tahoma"/>
                <a:cs typeface="Tahoma"/>
              </a:rPr>
              <a:t>pixels”?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ly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Elly" id="{8D02B73F-1FF4-4652-88FA-4815247D5DEF}" vid="{17C7D0F3-AE27-41CC-96ED-A1E82136BD3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0695D6DC8E648BC0F167D77F16A6A" ma:contentTypeVersion="11" ma:contentTypeDescription="Create a new document." ma:contentTypeScope="" ma:versionID="92246fb20b5b5e5adaa289d3021b9290">
  <xsd:schema xmlns:xsd="http://www.w3.org/2001/XMLSchema" xmlns:xs="http://www.w3.org/2001/XMLSchema" xmlns:p="http://schemas.microsoft.com/office/2006/metadata/properties" xmlns:ns3="69edc15a-ce2b-429c-be4e-2f25a9c62c2c" xmlns:ns4="ab96659a-2d6c-4f12-925f-c985427daded" targetNamespace="http://schemas.microsoft.com/office/2006/metadata/properties" ma:root="true" ma:fieldsID="999dd062361cb5503a1ba6ce638f1216" ns3:_="" ns4:_="">
    <xsd:import namespace="69edc15a-ce2b-429c-be4e-2f25a9c62c2c"/>
    <xsd:import namespace="ab96659a-2d6c-4f12-925f-c985427dad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dc15a-ce2b-429c-be4e-2f25a9c62c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6659a-2d6c-4f12-925f-c985427dade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2F4405-5B6A-4BD1-A53D-A3499B72783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25BC30C-96E5-4415-89F3-7CA8565AA5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D2E9A-6F4B-4F9A-8385-1AD0944C5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edc15a-ce2b-429c-be4e-2f25a9c62c2c"/>
    <ds:schemaRef ds:uri="ab96659a-2d6c-4f12-925f-c985427dad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Elly</Template>
  <TotalTime>902</TotalTime>
  <Words>660</Words>
  <Application>Microsoft Office PowerPoint</Application>
  <PresentationFormat>Widescreen</PresentationFormat>
  <Paragraphs>114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Consolas</vt:lpstr>
      <vt:lpstr>Symbol</vt:lpstr>
      <vt:lpstr>Trebuchet MS</vt:lpstr>
      <vt:lpstr>Wingdings</vt:lpstr>
      <vt:lpstr>Corbel</vt:lpstr>
      <vt:lpstr>Microsoft Sans Serif</vt:lpstr>
      <vt:lpstr>Comic Sans MS</vt:lpstr>
      <vt:lpstr>Arial</vt:lpstr>
      <vt:lpstr>Times New Roman</vt:lpstr>
      <vt:lpstr>Tahoma</vt:lpstr>
      <vt:lpstr>Elly</vt:lpstr>
      <vt:lpstr>PowerPoint Presentation</vt:lpstr>
      <vt:lpstr>Binary Images</vt:lpstr>
      <vt:lpstr>Question: How do we actually  determine which portion of the image is black or white?</vt:lpstr>
      <vt:lpstr>Thresholding</vt:lpstr>
      <vt:lpstr>Thresholding</vt:lpstr>
      <vt:lpstr>Thresholding Problems</vt:lpstr>
      <vt:lpstr>Selecting a Threshold</vt:lpstr>
      <vt:lpstr>Selecting a Threshold</vt:lpstr>
      <vt:lpstr>Binary Image</vt:lpstr>
      <vt:lpstr>Mathematic Morphology</vt:lpstr>
      <vt:lpstr>Example</vt:lpstr>
      <vt:lpstr>Structuring element (SE)</vt:lpstr>
      <vt:lpstr>Basic idea</vt:lpstr>
      <vt:lpstr>How to describe SE</vt:lpstr>
      <vt:lpstr>Basic morphological operations</vt:lpstr>
      <vt:lpstr>Erosion</vt:lpstr>
      <vt:lpstr>Erosion</vt:lpstr>
      <vt:lpstr>Erosion</vt:lpstr>
      <vt:lpstr>Dilation</vt:lpstr>
      <vt:lpstr>Dilation</vt:lpstr>
      <vt:lpstr>Dilation</vt:lpstr>
      <vt:lpstr>Dilation : Bridging gaps</vt:lpstr>
      <vt:lpstr>Why useful?</vt:lpstr>
      <vt:lpstr>Combining erosion and dilation</vt:lpstr>
      <vt:lpstr>Erosion : eliminating irrelevant detail</vt:lpstr>
      <vt:lpstr>Application: filtering</vt:lpstr>
      <vt:lpstr>Boundary Extraction</vt:lpstr>
      <vt:lpstr>Example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Mobile Development</dc:title>
  <dc:creator>Falko Skye</dc:creator>
  <cp:lastModifiedBy>Daren Scerri</cp:lastModifiedBy>
  <cp:revision>3</cp:revision>
  <dcterms:created xsi:type="dcterms:W3CDTF">2019-11-28T22:10:08Z</dcterms:created>
  <dcterms:modified xsi:type="dcterms:W3CDTF">2020-12-03T10:45:35Z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2017-12-03T00:00:00Z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2019-11-28T00:00:00Z</vt:filetime>
  </property>
  <property fmtid="{D5CDD505-2E9C-101B-9397-08002B2CF9AE}" pid="5" name="ContentTypeId">
    <vt:lpwstr>0x010100E3E0695D6DC8E648BC0F167D77F16A6A</vt:lpwstr>
  </property>
</Properties>
</file>